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279" r:id="rId3"/>
    <p:sldId id="258" r:id="rId4"/>
    <p:sldId id="282" r:id="rId5"/>
    <p:sldId id="270" r:id="rId6"/>
    <p:sldId id="271" r:id="rId7"/>
    <p:sldId id="268" r:id="rId8"/>
    <p:sldId id="267" r:id="rId9"/>
    <p:sldId id="269" r:id="rId10"/>
    <p:sldId id="283" r:id="rId11"/>
    <p:sldId id="284" r:id="rId12"/>
    <p:sldId id="273" r:id="rId13"/>
    <p:sldId id="280" r:id="rId14"/>
    <p:sldId id="285" r:id="rId15"/>
    <p:sldId id="278" r:id="rId16"/>
    <p:sldId id="286" r:id="rId17"/>
    <p:sldId id="287" r:id="rId18"/>
    <p:sldId id="261" r:id="rId19"/>
    <p:sldId id="288" r:id="rId20"/>
    <p:sldId id="266"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7"/>
    <p:restoredTop sz="83391"/>
  </p:normalViewPr>
  <p:slideViewPr>
    <p:cSldViewPr snapToGrid="0" snapToObjects="1">
      <p:cViewPr>
        <p:scale>
          <a:sx n="130" d="100"/>
          <a:sy n="130" d="100"/>
        </p:scale>
        <p:origin x="264" y="5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4/24/18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Good afternoon, my name is _____ and our presentation is on Cryptovisor, a</a:t>
            </a:r>
            <a:r>
              <a:rPr lang="en-US" sz="1200" kern="1200" dirty="0">
                <a:solidFill>
                  <a:schemeClr val="tx1"/>
                </a:solidFill>
                <a:effectLst/>
                <a:latin typeface="+mn-lt"/>
                <a:ea typeface="+mn-ea"/>
                <a:cs typeface="+mn-cs"/>
              </a:rPr>
              <a:t> tool that provides trading recommendations for cryptocurrency using a stochastic gradient boost classifier trained from a model labeled by technical momentum indicators.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recommendation tool that users can subscribe to on their phone for various cryptos and receive alerts when it is a good time to enter or exit the market based on their trading strategy.</a:t>
            </a:r>
          </a:p>
          <a:p>
            <a:r>
              <a:rPr lang="en-US" dirty="0"/>
              <a:t>The subscriber mobile application would retrieve any alerts for the watched cryptos on a regular time interval. If any were found, the user would be alerted.</a:t>
            </a:r>
          </a:p>
          <a:p>
            <a:endParaRPr lang="en-US" dirty="0"/>
          </a:p>
          <a:p>
            <a:r>
              <a:rPr lang="en-US" dirty="0"/>
              <a:t>The recommender users the modeler to classify a crypto during this time period as a buy, sell or hold trade.</a:t>
            </a:r>
          </a:p>
          <a:p>
            <a:r>
              <a:rPr lang="en-US" dirty="0"/>
              <a:t>The modeler is trained on labeled data from the labeler.</a:t>
            </a:r>
          </a:p>
          <a:p>
            <a:r>
              <a:rPr lang="en-US" dirty="0"/>
              <a:t>The labeler labels historical cleaned exchange data based on an algorithm leveraging momentum technical indicators.</a:t>
            </a:r>
          </a:p>
          <a:p>
            <a:endParaRPr lang="en-US" dirty="0"/>
          </a:p>
          <a:p>
            <a:r>
              <a:rPr lang="en-US" dirty="0"/>
              <a:t>In a future iteration, social media data would feed a </a:t>
            </a:r>
            <a:r>
              <a:rPr lang="en-US" dirty="0" err="1"/>
              <a:t>sentimentor</a:t>
            </a:r>
            <a:r>
              <a:rPr lang="en-US" dirty="0"/>
              <a:t> and this data would be leveraged into a modified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2035396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 a recommendation tool that users can subscribe to on their phone for various cryptos and receive alerts when it is a good time to enter or exit the market based on their trading strategy.</a:t>
            </a:r>
          </a:p>
          <a:p>
            <a:r>
              <a:rPr lang="en-US" dirty="0"/>
              <a:t>The subscriber mobile application would retrieve any alerts for the watched cryptos on a regular time interval. If any were found, the user would be alerted.</a:t>
            </a:r>
          </a:p>
          <a:p>
            <a:endParaRPr lang="en-US" dirty="0"/>
          </a:p>
          <a:p>
            <a:r>
              <a:rPr lang="en-US" dirty="0"/>
              <a:t>The recommender users the modeler to classify a crypto during this time period as a buy, sell or hold trade.</a:t>
            </a:r>
          </a:p>
          <a:p>
            <a:r>
              <a:rPr lang="en-US" dirty="0"/>
              <a:t>The modeler is trained on labeled data from the labeler.</a:t>
            </a:r>
          </a:p>
          <a:p>
            <a:r>
              <a:rPr lang="en-US" dirty="0"/>
              <a:t>The labeler labels historical cleaned exchange data based on an algorithm leveraging momentum technical indicators.</a:t>
            </a:r>
          </a:p>
          <a:p>
            <a:endParaRPr lang="en-US" dirty="0"/>
          </a:p>
          <a:p>
            <a:r>
              <a:rPr lang="en-US" dirty="0"/>
              <a:t>In a future iteration, social media data would feed a </a:t>
            </a:r>
            <a:r>
              <a:rPr lang="en-US" dirty="0" err="1"/>
              <a:t>sentimentor</a:t>
            </a:r>
            <a:r>
              <a:rPr lang="en-US" dirty="0"/>
              <a:t> and this data would be leveraged into a modified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188218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setup of the algorithm and sanity check of the approach is visually checked and refined.</a:t>
            </a:r>
          </a:p>
          <a:p>
            <a:r>
              <a:rPr lang="en-US" dirty="0"/>
              <a:t>The top row is the close price and Bollinger Bands.</a:t>
            </a:r>
          </a:p>
          <a:p>
            <a:r>
              <a:rPr lang="en-US" dirty="0"/>
              <a:t>The second row is the Relative Strength Indicator and upper and lower cutoffs.</a:t>
            </a:r>
          </a:p>
          <a:p>
            <a:r>
              <a:rPr lang="en-US" dirty="0"/>
              <a:t>The third row is the signal or labels based on the algorithm</a:t>
            </a:r>
          </a:p>
          <a:p>
            <a:r>
              <a:rPr lang="en-US" dirty="0"/>
              <a:t>The fourth row is the ownership of the crypto.</a:t>
            </a:r>
          </a:p>
          <a:p>
            <a:r>
              <a:rPr lang="en-US" dirty="0"/>
              <a:t>The fifth row is the performance of our trading strategy against a baseline buy and hold strategy.</a:t>
            </a:r>
          </a:p>
        </p:txBody>
      </p:sp>
      <p:sp>
        <p:nvSpPr>
          <p:cNvPr id="4" name="Slide Number Placeholder 3"/>
          <p:cNvSpPr>
            <a:spLocks noGrp="1"/>
          </p:cNvSpPr>
          <p:nvPr>
            <p:ph type="sldNum" sz="quarter" idx="10"/>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1147462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 for this project was Bitcoin historical exchange price hourly data from </a:t>
            </a:r>
            <a:r>
              <a:rPr lang="en-US" dirty="0" err="1"/>
              <a:t>cryptocompare</a:t>
            </a:r>
            <a:r>
              <a:rPr lang="en-US" dirty="0"/>
              <a:t> API, 10/3/2016 to 2/10/2018.</a:t>
            </a: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For each time series data point, the moving average (1), standard deviation (2), Bollinger Bands (BB) (3), Relative Strength Indicator (RSI) are created. BB are volatility lines created from a close price moving average and its standard deviation. Relative Strength Indicator (RSI) is a momentum oscillator that measures speed and change of price movements between zero and 100. N is the average days up or down closes. Trading signals are generated followed by the returns and compared with a buy and hold strategy to ensure trading signals yield comparable results.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3447898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data for this project was Bitcoin historical exchange price hourly data from </a:t>
            </a:r>
            <a:r>
              <a:rPr lang="en-US" dirty="0" err="1"/>
              <a:t>cryptocompare</a:t>
            </a:r>
            <a:r>
              <a:rPr lang="en-US" dirty="0"/>
              <a:t> API, 10/3/2016 to 2/10/2018.</a:t>
            </a:r>
            <a:endParaRPr lang="en-US" altLang="en-US"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For each time series data point, the moving average (1), standard deviation (2), Bollinger Bands (BB) (3), Relative Strength Indicator (RSI) are created. BB are volatility lines created from a close price moving average and its standard deviation. Relative Strength Indicator (RSI) is a momentum oscillator that measures speed and change of price movements between zero and 100. N is the average days up or down closes. Trading signals are generated followed by the returns and compared with a buy and hold strategy to ensure trading signals yield comparable results.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665121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In this slide, we are zoomed in to see how the algorithm chose to label a data point as buy.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If the two periods lag close price is less than the lower BB and the previous close price is less than the lower BB and the previous RSI is lower than the cutoff, we should buy the </a:t>
            </a:r>
            <a:r>
              <a:rPr lang="en-US" altLang="en-US" dirty="0" err="1">
                <a:latin typeface="Arial" panose="020B0604020202020204" pitchFamily="34" charset="0"/>
              </a:rPr>
              <a:t>cyprto</a:t>
            </a:r>
            <a:r>
              <a:rPr lang="en-US" altLang="en-US" dirty="0">
                <a:latin typeface="Arial" panose="020B0604020202020204" pitchFamily="34" charset="0"/>
              </a:rPr>
              <a:t>.</a:t>
            </a:r>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146005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labeled data, train a modeler.</a:t>
            </a:r>
          </a:p>
          <a:p>
            <a:r>
              <a:rPr lang="en-US" dirty="0"/>
              <a:t>The labeled data is prepared for the modeler.</a:t>
            </a:r>
          </a:p>
          <a:p>
            <a:r>
              <a:rPr lang="en-US" dirty="0"/>
              <a:t>The prepared data is stratified 10-fold and fed into a </a:t>
            </a:r>
            <a:r>
              <a:rPr lang="en-US" dirty="0" err="1"/>
              <a:t>XGBoost</a:t>
            </a:r>
            <a:r>
              <a:rPr lang="en-US" dirty="0"/>
              <a:t> Stochastic Gradient classifier.</a:t>
            </a:r>
          </a:p>
          <a:p>
            <a:r>
              <a:rPr lang="en-US" dirty="0"/>
              <a:t>The cross validation score is produced.</a:t>
            </a:r>
          </a:p>
          <a:p>
            <a:r>
              <a:rPr lang="en-US" dirty="0"/>
              <a:t>The feature importance is analyzed and features are pruned to determine the minimal dataset required to recommend.</a:t>
            </a:r>
          </a:p>
          <a:p>
            <a:r>
              <a:rPr lang="en-US" dirty="0"/>
              <a:t>For our scenario, we reduced the features from 16 to 2.</a:t>
            </a:r>
          </a:p>
          <a:p>
            <a:r>
              <a:rPr lang="en-US" dirty="0"/>
              <a:t>The decision tree for the two features is shown in the bottom left.</a:t>
            </a:r>
          </a:p>
          <a:p>
            <a:r>
              <a:rPr lang="en-US" dirty="0"/>
              <a:t>What is interesting is that the previous volume is a strong predictor and was not used in the labeler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3844539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labeled data, train a modeler.</a:t>
            </a:r>
          </a:p>
          <a:p>
            <a:r>
              <a:rPr lang="en-US" dirty="0"/>
              <a:t>The labeled data is prepared for the modeler.</a:t>
            </a:r>
          </a:p>
          <a:p>
            <a:r>
              <a:rPr lang="en-US" dirty="0"/>
              <a:t>The prepared data is stratified 10-fold and fed into a </a:t>
            </a:r>
            <a:r>
              <a:rPr lang="en-US" dirty="0" err="1"/>
              <a:t>XGBoost</a:t>
            </a:r>
            <a:r>
              <a:rPr lang="en-US" dirty="0"/>
              <a:t> Stochastic Gradient classifier.</a:t>
            </a:r>
          </a:p>
          <a:p>
            <a:r>
              <a:rPr lang="en-US" dirty="0"/>
              <a:t>The cross validation score is produced.</a:t>
            </a:r>
          </a:p>
          <a:p>
            <a:r>
              <a:rPr lang="en-US" dirty="0"/>
              <a:t>The feature importance is analyzed and features are pruned to determine the minimal dataset required to recommend.</a:t>
            </a:r>
          </a:p>
          <a:p>
            <a:r>
              <a:rPr lang="en-US" dirty="0"/>
              <a:t>For our scenario, we reduced the features from 16 to 2.</a:t>
            </a:r>
          </a:p>
          <a:p>
            <a:r>
              <a:rPr lang="en-US" dirty="0"/>
              <a:t>The decision tree for the two features is shown in the bottom left.</a:t>
            </a:r>
          </a:p>
          <a:p>
            <a:r>
              <a:rPr lang="en-US" dirty="0"/>
              <a:t>What is interesting is that the previous volume is a strong predictor and was not used in the labeler algorithm.</a:t>
            </a:r>
          </a:p>
        </p:txBody>
      </p:sp>
      <p:sp>
        <p:nvSpPr>
          <p:cNvPr id="4" name="Slide Number Placeholder 3"/>
          <p:cNvSpPr>
            <a:spLocks noGrp="1"/>
          </p:cNvSpPr>
          <p:nvPr>
            <p:ph type="sldNum" sz="quarter" idx="10"/>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535000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bull market is a period of several months or years which asset prices consistently rise.</a:t>
            </a:r>
          </a:p>
          <a:p>
            <a:r>
              <a:rPr lang="en-US" dirty="0"/>
              <a:t>A bear market is a period of several months or years which asset prices consistently fall.</a:t>
            </a:r>
          </a:p>
          <a:p>
            <a:r>
              <a:rPr lang="en-US" dirty="0"/>
              <a:t>Bear, bull, and both markets together were labeled, modeled and analyzed for results.</a:t>
            </a:r>
          </a:p>
          <a:p>
            <a:r>
              <a:rPr lang="en-US" dirty="0"/>
              <a:t>For each market, we ensured we had minimal labels to trade.</a:t>
            </a:r>
          </a:p>
        </p:txBody>
      </p:sp>
      <p:sp>
        <p:nvSpPr>
          <p:cNvPr id="4" name="Slide Number Placeholder 3"/>
          <p:cNvSpPr>
            <a:spLocks noGrp="1"/>
          </p:cNvSpPr>
          <p:nvPr>
            <p:ph type="sldNum" sz="quarter" idx="10"/>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548645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market, we ran scenarios from a grid of parameters to determine the optimal combination that yielded the best Sharpe Ratio.</a:t>
            </a:r>
          </a:p>
          <a:p>
            <a:r>
              <a:rPr lang="en-US" dirty="0"/>
              <a:t>Sharpe Ratio is the measure for calculating risk-adjusted return and is the industry standard. It was developed by Nobel laureate William F. Sharpe.</a:t>
            </a:r>
          </a:p>
          <a:p>
            <a:r>
              <a:rPr lang="en-US" dirty="0"/>
              <a:t>A Sharpe Ratio greater than 1 is considered acceptable to good by investors.</a:t>
            </a:r>
          </a:p>
          <a:p>
            <a:r>
              <a:rPr lang="en-US" dirty="0"/>
              <a:t>Higher than 2 is rated as very good.</a:t>
            </a:r>
          </a:p>
          <a:p>
            <a:r>
              <a:rPr lang="en-US" dirty="0"/>
              <a:t>Higher than 3 is considered excellent.</a:t>
            </a:r>
          </a:p>
          <a:p>
            <a:r>
              <a:rPr lang="en-US" dirty="0"/>
              <a:t>Up until 2016, the S&amp;P500 has never exceeded 3.</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08252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Cryptocurrency is an asset designed to be used as digital currency.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The asset is a chain of digital signatures that exist in binary format secured by cryptography with the right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There are two kinds of cryptos today: coin and token, totaling over 1,500 cryptos.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All cryptos are not the same. Some are focused on different problems on top of currency concerns such as privacy, smart contracts, tokens.</a:t>
            </a:r>
            <a:endParaRPr lang="en-US" alt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176008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Analyzing Bitcoin served as a proof of concept that we could effective recommend a trade in cryptocurrency market.</a:t>
            </a:r>
          </a:p>
          <a:p>
            <a:r>
              <a:rPr lang="en-US" dirty="0"/>
              <a:t>The next step is to apply process to other cryptocurrencies to understand how they behave compared to Bitcoin.</a:t>
            </a:r>
          </a:p>
          <a:p>
            <a:r>
              <a:rPr lang="en-US" dirty="0"/>
              <a:t>In addition, there are over 90 technical indicators to explore to determine which ones and which combination yield the best results.</a:t>
            </a:r>
          </a:p>
          <a:p>
            <a:r>
              <a:rPr lang="en-US" dirty="0"/>
              <a:t>Next, modeling three time windows isn’t sufficient. We should explore modeling weekly, monthly and quarterly to see results.</a:t>
            </a:r>
          </a:p>
          <a:p>
            <a:r>
              <a:rPr lang="en-US" dirty="0"/>
              <a:t>In addition, does an hourly sampled data perform better than a 2hr, 4hr or a day?</a:t>
            </a:r>
          </a:p>
          <a:p>
            <a:r>
              <a:rPr lang="en-US" dirty="0"/>
              <a:t>After we determine which algorithm, sampling, and time window works best, we would automate the process to see if we agree with the real-time alerts.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1997751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leveraging technical momentum indicators to provide buy, sell, and hold markers or labels, a tool can be developed that performs as good or better than a buy and hold trading strategy in a bear market, bull market or both markets.</a:t>
            </a:r>
            <a:r>
              <a:rPr lang="en-US" dirty="0">
                <a:effectLst/>
              </a:rPr>
              <a:t> </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2777485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Many of the cryptos are traded on many of the 5,400 exchanges totaling in 2017 a market capitalization of $821B at its all time high.</a:t>
            </a:r>
          </a:p>
          <a:p>
            <a:r>
              <a:rPr lang="en-US" sz="1200" dirty="0"/>
              <a:t>This graph shows the price over the last year of the major cryptos on a log scale.</a:t>
            </a:r>
          </a:p>
          <a:p>
            <a:r>
              <a:rPr lang="en-US" sz="1200" dirty="0"/>
              <a:t>You can see that Bitcoin rose $19,000 in a one year time period.</a:t>
            </a:r>
          </a:p>
          <a:p>
            <a:r>
              <a:rPr lang="en-US" sz="1200" dirty="0"/>
              <a:t>Who wouldn’t be interested in that return?</a:t>
            </a:r>
          </a:p>
        </p:txBody>
      </p:sp>
      <p:sp>
        <p:nvSpPr>
          <p:cNvPr id="4" name="Slide Number Placeholder 3"/>
          <p:cNvSpPr>
            <a:spLocks noGrp="1"/>
          </p:cNvSpPr>
          <p:nvPr>
            <p:ph type="sldNum" sz="quarter" idx="10"/>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1546210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market is dominated by Bitcoin. However, its market share has declined by 30% as other cryptocurrencies are entering the market.</a:t>
            </a:r>
          </a:p>
          <a:p>
            <a:r>
              <a:rPr lang="en-US" sz="1200" kern="1200" dirty="0">
                <a:solidFill>
                  <a:schemeClr val="tx1"/>
                </a:solidFill>
                <a:effectLst/>
                <a:latin typeface="+mn-lt"/>
                <a:ea typeface="+mn-ea"/>
                <a:cs typeface="+mn-cs"/>
              </a:rPr>
              <a:t>For this project, we focused on Bitcoin since it is the first and largest in market cap crypto.</a:t>
            </a:r>
          </a:p>
          <a:p>
            <a:r>
              <a:rPr lang="en-US" sz="1200" kern="1200" dirty="0">
                <a:solidFill>
                  <a:schemeClr val="tx1"/>
                </a:solidFill>
                <a:effectLst/>
                <a:latin typeface="+mn-lt"/>
                <a:ea typeface="+mn-ea"/>
                <a:cs typeface="+mn-cs"/>
              </a:rPr>
              <a:t>From a market standpoint, we wanted to know if Bitcoin can be considered an asset class similar to the world’s government-backed currencies.</a:t>
            </a:r>
          </a:p>
        </p:txBody>
      </p:sp>
      <p:sp>
        <p:nvSpPr>
          <p:cNvPr id="4" name="Slide Number Placeholder 3"/>
          <p:cNvSpPr>
            <a:spLocks noGrp="1"/>
          </p:cNvSpPr>
          <p:nvPr>
            <p:ph type="sldNum" sz="quarter" idx="10"/>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10854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analyzed correlations between Bitcoin and other assets and modeled various foreign exchanges to determine their influence on the price of crypto.</a:t>
            </a:r>
          </a:p>
          <a:p>
            <a:r>
              <a:rPr lang="en-US" sz="1200" kern="1200" dirty="0">
                <a:solidFill>
                  <a:schemeClr val="tx1"/>
                </a:solidFill>
                <a:effectLst/>
                <a:latin typeface="+mn-lt"/>
                <a:ea typeface="+mn-ea"/>
                <a:cs typeface="+mn-cs"/>
              </a:rPr>
              <a:t>Cryptos are slightly negatively correlated with gold and slightly positively with S&amp;P500.</a:t>
            </a:r>
          </a:p>
          <a:p>
            <a:r>
              <a:rPr lang="en-US" sz="1200" kern="1200" dirty="0">
                <a:solidFill>
                  <a:schemeClr val="tx1"/>
                </a:solidFill>
                <a:effectLst/>
                <a:latin typeface="+mn-lt"/>
                <a:ea typeface="+mn-ea"/>
                <a:cs typeface="+mn-cs"/>
              </a:rPr>
              <a:t>Investors appear to be utilizing Bitcoin more as an asset to hold value to hedge against other markets.</a:t>
            </a:r>
          </a:p>
          <a:p>
            <a:r>
              <a:rPr lang="en-US" sz="1200" kern="1200" dirty="0">
                <a:solidFill>
                  <a:schemeClr val="tx1"/>
                </a:solidFill>
                <a:effectLst/>
                <a:latin typeface="+mn-lt"/>
                <a:ea typeface="+mn-ea"/>
                <a:cs typeface="+mn-cs"/>
              </a:rPr>
              <a:t>It is too early to conclude Bitcoin is a store of value.</a:t>
            </a:r>
          </a:p>
        </p:txBody>
      </p:sp>
      <p:sp>
        <p:nvSpPr>
          <p:cNvPr id="4" name="Slide Number Placeholder 3"/>
          <p:cNvSpPr>
            <a:spLocks noGrp="1"/>
          </p:cNvSpPr>
          <p:nvPr>
            <p:ph type="sldNum" sz="quarter" idx="10"/>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409898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Bitcoin and Litecoin are positively correlated with various fiat currencies.</a:t>
            </a:r>
          </a:p>
          <a:p>
            <a:r>
              <a:rPr lang="en-US" dirty="0"/>
              <a:t>Ethereum is slightly negatively correlated with the same currencies. Ethereum is a smart contract platform while Bitcoin and Litecoin are at this time conventional cryptos.</a:t>
            </a:r>
          </a:p>
          <a:p>
            <a:endParaRPr lang="en-US" dirty="0"/>
          </a:p>
          <a:p>
            <a:r>
              <a:rPr lang="en-US" dirty="0"/>
              <a:t>Market correlations show that crypto may be primed to be an asset class all by itself once it can also be shown that it meets all necessary criteria.</a:t>
            </a:r>
          </a:p>
        </p:txBody>
      </p:sp>
      <p:sp>
        <p:nvSpPr>
          <p:cNvPr id="4" name="Slide Number Placeholder 3"/>
          <p:cNvSpPr>
            <a:spLocks noGrp="1"/>
          </p:cNvSpPr>
          <p:nvPr>
            <p:ph type="sldNum" sz="quarter" idx="10"/>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10634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young asset, it lacks economic fundamentals making it very difficult to predict.</a:t>
            </a:r>
            <a:r>
              <a:rPr lang="en-US" dirty="0">
                <a:effectLst/>
              </a:rPr>
              <a:t> Its volatility is far higher than gold and the S&amp;P 500 attracting investors trying to “catch the wave.”</a:t>
            </a:r>
            <a:endParaRPr lang="en-US" dirty="0"/>
          </a:p>
          <a:p>
            <a:r>
              <a:rPr lang="en-US" dirty="0"/>
              <a:t>Factors such as regulatory news, investor hype, exchange volatility, large liquidity sell offs can greatly affect the price of Bitcoin.</a:t>
            </a:r>
          </a:p>
          <a:p>
            <a:r>
              <a:rPr lang="en-US" dirty="0"/>
              <a:t>With recent severe market downturn and now upturn, the market economic indicators that guide investors are undefined.</a:t>
            </a:r>
          </a:p>
        </p:txBody>
      </p:sp>
      <p:sp>
        <p:nvSpPr>
          <p:cNvPr id="4" name="Slide Number Placeholder 3"/>
          <p:cNvSpPr>
            <a:spLocks noGrp="1"/>
          </p:cNvSpPr>
          <p:nvPr>
            <p:ph type="sldNum" sz="quarter" idx="10"/>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2634968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How do crypto investors forecast the market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Some use traditional market trading charts along with technical indicators to predict the future based on the past.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Some use algorithmic micro trading.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Volatility makes the market very difficult to forecast and difficult for an investor to know when to </a:t>
            </a:r>
            <a:r>
              <a:rPr lang="en-US" altLang="en-US" i="1" dirty="0">
                <a:latin typeface="Arial" panose="020B0604020202020204" pitchFamily="34" charset="0"/>
              </a:rPr>
              <a:t>Buy</a:t>
            </a:r>
            <a:r>
              <a:rPr lang="en-US" altLang="en-US" dirty="0">
                <a:latin typeface="Arial" panose="020B0604020202020204" pitchFamily="34" charset="0"/>
              </a:rPr>
              <a:t>, </a:t>
            </a:r>
            <a:r>
              <a:rPr lang="en-US" altLang="en-US" i="1" dirty="0">
                <a:latin typeface="Arial" panose="020B0604020202020204" pitchFamily="34" charset="0"/>
              </a:rPr>
              <a:t>Sell</a:t>
            </a:r>
            <a:r>
              <a:rPr lang="en-US" altLang="en-US" dirty="0">
                <a:latin typeface="Arial" panose="020B0604020202020204" pitchFamily="34" charset="0"/>
              </a:rPr>
              <a:t> or </a:t>
            </a:r>
            <a:r>
              <a:rPr lang="en-US" altLang="en-US" i="1" dirty="0">
                <a:latin typeface="Arial" panose="020B0604020202020204" pitchFamily="34" charset="0"/>
              </a:rPr>
              <a:t>Hold</a:t>
            </a:r>
            <a:r>
              <a:rPr lang="en-US" altLang="en-US" dirty="0">
                <a:latin typeface="Arial" panose="020B0604020202020204" pitchFamily="34" charset="0"/>
              </a:rPr>
              <a:t> cryptos.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1788744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available to investors today include trading chart tools;</a:t>
            </a:r>
          </a:p>
          <a:p>
            <a:r>
              <a:rPr lang="en-US" dirty="0"/>
              <a:t>Exchange data such as market capitalization, price, 24h volume, supply, price change and price trend.</a:t>
            </a:r>
          </a:p>
          <a:p>
            <a:r>
              <a:rPr lang="en-US" dirty="0"/>
              <a:t>Social media news on Reddit and Twitter.</a:t>
            </a:r>
          </a:p>
          <a:p>
            <a:r>
              <a:rPr lang="en-US" dirty="0"/>
              <a:t>Tracking developer stats on </a:t>
            </a:r>
            <a:r>
              <a:rPr lang="en-US" dirty="0" err="1"/>
              <a:t>Github</a:t>
            </a:r>
            <a:r>
              <a:rPr lang="en-US" dirty="0"/>
              <a:t>.</a:t>
            </a:r>
          </a:p>
          <a:p>
            <a:r>
              <a:rPr lang="en-US" dirty="0"/>
              <a:t>Tracking performance of portfolio.</a:t>
            </a:r>
          </a:p>
          <a:p>
            <a:endParaRPr lang="en-US" dirty="0"/>
          </a:p>
          <a:p>
            <a:r>
              <a:rPr lang="en-US" dirty="0"/>
              <a:t>None of these tools provide a recommendation of a crypto. They provide you data, but you must draw the conclusion.</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43866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4/24/18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4/24/18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4/24/18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4/24/18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4/24/18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pPr/>
              <a:t>‹#›</a:t>
            </a:fld>
            <a:endParaRPr lang="en-US"/>
          </a:p>
        </p:txBody>
      </p:sp>
      <p:sp>
        <p:nvSpPr>
          <p:cNvPr id="7" name="Title 1"/>
          <p:cNvSpPr txBox="1">
            <a:spLocks/>
          </p:cNvSpPr>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4" name="Picture 3"/>
          <p:cNvPicPr>
            <a:picLocks noChangeAspect="1"/>
          </p:cNvPicPr>
          <p:nvPr userDrawn="1"/>
        </p:nvPicPr>
        <p:blipFill>
          <a:blip r:embed="rId13"/>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Cryptovisor: A Cryptocurrency Advisor Tool</a:t>
            </a:r>
          </a:p>
        </p:txBody>
      </p:sp>
      <p:sp>
        <p:nvSpPr>
          <p:cNvPr id="3" name="Subtitle 2"/>
          <p:cNvSpPr>
            <a:spLocks noGrp="1"/>
          </p:cNvSpPr>
          <p:nvPr>
            <p:ph type="subTitle" idx="1"/>
          </p:nvPr>
        </p:nvSpPr>
        <p:spPr/>
        <p:txBody>
          <a:bodyPr>
            <a:normAutofit lnSpcReduction="10000"/>
          </a:bodyPr>
          <a:lstStyle/>
          <a:p>
            <a:r>
              <a:rPr lang="en-US" dirty="0"/>
              <a:t>Matthew Baldree</a:t>
            </a:r>
          </a:p>
          <a:p>
            <a:r>
              <a:rPr lang="en-US" dirty="0"/>
              <a:t>Paul </a:t>
            </a:r>
            <a:r>
              <a:rPr lang="en-US" dirty="0" err="1"/>
              <a:t>Widhalm</a:t>
            </a:r>
            <a:endParaRPr lang="en-US" dirty="0"/>
          </a:p>
          <a:p>
            <a:r>
              <a:rPr lang="en-US" dirty="0"/>
              <a:t>Brandon Hill</a:t>
            </a:r>
          </a:p>
          <a:p>
            <a:r>
              <a:rPr lang="en-US" dirty="0"/>
              <a:t>Matteo </a:t>
            </a:r>
            <a:r>
              <a:rPr lang="en-US" dirty="0" err="1"/>
              <a:t>Ortisi</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C63383-DD60-BC4D-B731-F3A93552ACE7}"/>
              </a:ext>
            </a:extLst>
          </p:cNvPr>
          <p:cNvSpPr>
            <a:spLocks noGrp="1"/>
          </p:cNvSpPr>
          <p:nvPr>
            <p:ph type="title"/>
          </p:nvPr>
        </p:nvSpPr>
        <p:spPr/>
        <p:txBody>
          <a:bodyPr/>
          <a:lstStyle/>
          <a:p>
            <a:r>
              <a:rPr lang="en-US" dirty="0"/>
              <a:t>Cryptovisor</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dirty="0"/>
          </a:p>
        </p:txBody>
      </p:sp>
      <p:pic>
        <p:nvPicPr>
          <p:cNvPr id="6" name="Picture 5">
            <a:extLst>
              <a:ext uri="{FF2B5EF4-FFF2-40B4-BE49-F238E27FC236}">
                <a16:creationId xmlns:a16="http://schemas.microsoft.com/office/drawing/2014/main" id="{AAB3CAFE-1907-9643-BBC8-893713D391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14500" y="1577340"/>
            <a:ext cx="5429250" cy="4674870"/>
          </a:xfrm>
          <a:prstGeom prst="rect">
            <a:avLst/>
          </a:prstGeom>
        </p:spPr>
      </p:pic>
      <p:pic>
        <p:nvPicPr>
          <p:cNvPr id="9" name="Picture 8">
            <a:extLst>
              <a:ext uri="{FF2B5EF4-FFF2-40B4-BE49-F238E27FC236}">
                <a16:creationId xmlns:a16="http://schemas.microsoft.com/office/drawing/2014/main" id="{D1B39798-46E8-144A-B6EC-41E9C7D8345A}"/>
              </a:ext>
            </a:extLst>
          </p:cNvPr>
          <p:cNvPicPr>
            <a:picLocks noChangeAspect="1"/>
          </p:cNvPicPr>
          <p:nvPr/>
        </p:nvPicPr>
        <p:blipFill>
          <a:blip r:embed="rId4"/>
          <a:stretch>
            <a:fillRect/>
          </a:stretch>
        </p:blipFill>
        <p:spPr>
          <a:xfrm>
            <a:off x="34290" y="3341370"/>
            <a:ext cx="1680210" cy="1260158"/>
          </a:xfrm>
          <a:prstGeom prst="rect">
            <a:avLst/>
          </a:prstGeom>
        </p:spPr>
      </p:pic>
      <p:pic>
        <p:nvPicPr>
          <p:cNvPr id="10" name="Picture 9">
            <a:extLst>
              <a:ext uri="{FF2B5EF4-FFF2-40B4-BE49-F238E27FC236}">
                <a16:creationId xmlns:a16="http://schemas.microsoft.com/office/drawing/2014/main" id="{F5BE9B0D-9CC9-FC45-96F7-96749E1E987C}"/>
              </a:ext>
            </a:extLst>
          </p:cNvPr>
          <p:cNvPicPr>
            <a:picLocks noChangeAspect="1"/>
          </p:cNvPicPr>
          <p:nvPr/>
        </p:nvPicPr>
        <p:blipFill>
          <a:blip r:embed="rId5"/>
          <a:stretch>
            <a:fillRect/>
          </a:stretch>
        </p:blipFill>
        <p:spPr>
          <a:xfrm>
            <a:off x="203200" y="4912519"/>
            <a:ext cx="425450" cy="425450"/>
          </a:xfrm>
          <a:prstGeom prst="rect">
            <a:avLst/>
          </a:prstGeom>
        </p:spPr>
      </p:pic>
      <p:pic>
        <p:nvPicPr>
          <p:cNvPr id="11" name="Picture 10">
            <a:extLst>
              <a:ext uri="{FF2B5EF4-FFF2-40B4-BE49-F238E27FC236}">
                <a16:creationId xmlns:a16="http://schemas.microsoft.com/office/drawing/2014/main" id="{FD862796-5E81-0242-B403-6CB35F42DA49}"/>
              </a:ext>
            </a:extLst>
          </p:cNvPr>
          <p:cNvPicPr>
            <a:picLocks noChangeAspect="1"/>
          </p:cNvPicPr>
          <p:nvPr/>
        </p:nvPicPr>
        <p:blipFill>
          <a:blip r:embed="rId6"/>
          <a:stretch>
            <a:fillRect/>
          </a:stretch>
        </p:blipFill>
        <p:spPr>
          <a:xfrm>
            <a:off x="742950" y="4935379"/>
            <a:ext cx="370840" cy="370840"/>
          </a:xfrm>
          <a:prstGeom prst="rect">
            <a:avLst/>
          </a:prstGeom>
        </p:spPr>
      </p:pic>
      <p:pic>
        <p:nvPicPr>
          <p:cNvPr id="12" name="Picture 11">
            <a:extLst>
              <a:ext uri="{FF2B5EF4-FFF2-40B4-BE49-F238E27FC236}">
                <a16:creationId xmlns:a16="http://schemas.microsoft.com/office/drawing/2014/main" id="{B1B1CE9B-BFF8-8546-B284-A04F42E8A17A}"/>
              </a:ext>
            </a:extLst>
          </p:cNvPr>
          <p:cNvPicPr>
            <a:picLocks noChangeAspect="1"/>
          </p:cNvPicPr>
          <p:nvPr/>
        </p:nvPicPr>
        <p:blipFill>
          <a:blip r:embed="rId7"/>
          <a:stretch>
            <a:fillRect/>
          </a:stretch>
        </p:blipFill>
        <p:spPr>
          <a:xfrm>
            <a:off x="228600" y="5212080"/>
            <a:ext cx="914400" cy="685800"/>
          </a:xfrm>
          <a:prstGeom prst="rect">
            <a:avLst/>
          </a:prstGeom>
        </p:spPr>
      </p:pic>
      <p:pic>
        <p:nvPicPr>
          <p:cNvPr id="13" name="Picture 12">
            <a:extLst>
              <a:ext uri="{FF2B5EF4-FFF2-40B4-BE49-F238E27FC236}">
                <a16:creationId xmlns:a16="http://schemas.microsoft.com/office/drawing/2014/main" id="{A6B6717F-3BD1-1144-A639-F604B343C971}"/>
              </a:ext>
            </a:extLst>
          </p:cNvPr>
          <p:cNvPicPr>
            <a:picLocks noChangeAspect="1"/>
          </p:cNvPicPr>
          <p:nvPr/>
        </p:nvPicPr>
        <p:blipFill>
          <a:blip r:embed="rId8"/>
          <a:stretch>
            <a:fillRect/>
          </a:stretch>
        </p:blipFill>
        <p:spPr>
          <a:xfrm>
            <a:off x="290830" y="2150269"/>
            <a:ext cx="754380" cy="754380"/>
          </a:xfrm>
          <a:prstGeom prst="rect">
            <a:avLst/>
          </a:prstGeom>
        </p:spPr>
      </p:pic>
    </p:spTree>
    <p:extLst>
      <p:ext uri="{BB962C8B-B14F-4D97-AF65-F5344CB8AC3E}">
        <p14:creationId xmlns:p14="http://schemas.microsoft.com/office/powerpoint/2010/main" val="412176135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C63383-DD60-BC4D-B731-F3A93552ACE7}"/>
              </a:ext>
            </a:extLst>
          </p:cNvPr>
          <p:cNvSpPr>
            <a:spLocks noGrp="1"/>
          </p:cNvSpPr>
          <p:nvPr>
            <p:ph type="title"/>
          </p:nvPr>
        </p:nvSpPr>
        <p:spPr/>
        <p:txBody>
          <a:bodyPr/>
          <a:lstStyle/>
          <a:p>
            <a:r>
              <a:rPr lang="en-US" dirty="0"/>
              <a:t>Cryptovisor</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dirty="0"/>
          </a:p>
        </p:txBody>
      </p:sp>
      <p:pic>
        <p:nvPicPr>
          <p:cNvPr id="6" name="Picture 5">
            <a:extLst>
              <a:ext uri="{FF2B5EF4-FFF2-40B4-BE49-F238E27FC236}">
                <a16:creationId xmlns:a16="http://schemas.microsoft.com/office/drawing/2014/main" id="{AAB3CAFE-1907-9643-BBC8-893713D391D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14500" y="1577340"/>
            <a:ext cx="5429250" cy="4674870"/>
          </a:xfrm>
          <a:prstGeom prst="rect">
            <a:avLst/>
          </a:prstGeom>
        </p:spPr>
      </p:pic>
      <p:pic>
        <p:nvPicPr>
          <p:cNvPr id="9" name="Picture 8">
            <a:extLst>
              <a:ext uri="{FF2B5EF4-FFF2-40B4-BE49-F238E27FC236}">
                <a16:creationId xmlns:a16="http://schemas.microsoft.com/office/drawing/2014/main" id="{D1B39798-46E8-144A-B6EC-41E9C7D8345A}"/>
              </a:ext>
            </a:extLst>
          </p:cNvPr>
          <p:cNvPicPr>
            <a:picLocks noChangeAspect="1"/>
          </p:cNvPicPr>
          <p:nvPr/>
        </p:nvPicPr>
        <p:blipFill>
          <a:blip r:embed="rId4"/>
          <a:stretch>
            <a:fillRect/>
          </a:stretch>
        </p:blipFill>
        <p:spPr>
          <a:xfrm>
            <a:off x="34290" y="3341370"/>
            <a:ext cx="1680210" cy="1260158"/>
          </a:xfrm>
          <a:prstGeom prst="rect">
            <a:avLst/>
          </a:prstGeom>
        </p:spPr>
      </p:pic>
      <p:pic>
        <p:nvPicPr>
          <p:cNvPr id="10" name="Picture 9">
            <a:extLst>
              <a:ext uri="{FF2B5EF4-FFF2-40B4-BE49-F238E27FC236}">
                <a16:creationId xmlns:a16="http://schemas.microsoft.com/office/drawing/2014/main" id="{F5BE9B0D-9CC9-FC45-96F7-96749E1E987C}"/>
              </a:ext>
            </a:extLst>
          </p:cNvPr>
          <p:cNvPicPr>
            <a:picLocks noChangeAspect="1"/>
          </p:cNvPicPr>
          <p:nvPr/>
        </p:nvPicPr>
        <p:blipFill>
          <a:blip r:embed="rId5"/>
          <a:stretch>
            <a:fillRect/>
          </a:stretch>
        </p:blipFill>
        <p:spPr>
          <a:xfrm>
            <a:off x="203200" y="4912519"/>
            <a:ext cx="425450" cy="425450"/>
          </a:xfrm>
          <a:prstGeom prst="rect">
            <a:avLst/>
          </a:prstGeom>
        </p:spPr>
      </p:pic>
      <p:pic>
        <p:nvPicPr>
          <p:cNvPr id="11" name="Picture 10">
            <a:extLst>
              <a:ext uri="{FF2B5EF4-FFF2-40B4-BE49-F238E27FC236}">
                <a16:creationId xmlns:a16="http://schemas.microsoft.com/office/drawing/2014/main" id="{FD862796-5E81-0242-B403-6CB35F42DA49}"/>
              </a:ext>
            </a:extLst>
          </p:cNvPr>
          <p:cNvPicPr>
            <a:picLocks noChangeAspect="1"/>
          </p:cNvPicPr>
          <p:nvPr/>
        </p:nvPicPr>
        <p:blipFill>
          <a:blip r:embed="rId6"/>
          <a:stretch>
            <a:fillRect/>
          </a:stretch>
        </p:blipFill>
        <p:spPr>
          <a:xfrm>
            <a:off x="742950" y="4935379"/>
            <a:ext cx="370840" cy="370840"/>
          </a:xfrm>
          <a:prstGeom prst="rect">
            <a:avLst/>
          </a:prstGeom>
        </p:spPr>
      </p:pic>
      <p:pic>
        <p:nvPicPr>
          <p:cNvPr id="12" name="Picture 11">
            <a:extLst>
              <a:ext uri="{FF2B5EF4-FFF2-40B4-BE49-F238E27FC236}">
                <a16:creationId xmlns:a16="http://schemas.microsoft.com/office/drawing/2014/main" id="{B1B1CE9B-BFF8-8546-B284-A04F42E8A17A}"/>
              </a:ext>
            </a:extLst>
          </p:cNvPr>
          <p:cNvPicPr>
            <a:picLocks noChangeAspect="1"/>
          </p:cNvPicPr>
          <p:nvPr/>
        </p:nvPicPr>
        <p:blipFill>
          <a:blip r:embed="rId7"/>
          <a:stretch>
            <a:fillRect/>
          </a:stretch>
        </p:blipFill>
        <p:spPr>
          <a:xfrm>
            <a:off x="228600" y="5212080"/>
            <a:ext cx="914400" cy="685800"/>
          </a:xfrm>
          <a:prstGeom prst="rect">
            <a:avLst/>
          </a:prstGeom>
        </p:spPr>
      </p:pic>
      <p:pic>
        <p:nvPicPr>
          <p:cNvPr id="13" name="Picture 12">
            <a:extLst>
              <a:ext uri="{FF2B5EF4-FFF2-40B4-BE49-F238E27FC236}">
                <a16:creationId xmlns:a16="http://schemas.microsoft.com/office/drawing/2014/main" id="{A6B6717F-3BD1-1144-A639-F604B343C971}"/>
              </a:ext>
            </a:extLst>
          </p:cNvPr>
          <p:cNvPicPr>
            <a:picLocks noChangeAspect="1"/>
          </p:cNvPicPr>
          <p:nvPr/>
        </p:nvPicPr>
        <p:blipFill>
          <a:blip r:embed="rId8"/>
          <a:stretch>
            <a:fillRect/>
          </a:stretch>
        </p:blipFill>
        <p:spPr>
          <a:xfrm>
            <a:off x="290830" y="2150269"/>
            <a:ext cx="754380" cy="754380"/>
          </a:xfrm>
          <a:prstGeom prst="rect">
            <a:avLst/>
          </a:prstGeom>
        </p:spPr>
      </p:pic>
    </p:spTree>
    <p:extLst>
      <p:ext uri="{BB962C8B-B14F-4D97-AF65-F5344CB8AC3E}">
        <p14:creationId xmlns:p14="http://schemas.microsoft.com/office/powerpoint/2010/main" val="200575444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8974"/>
            <a:ext cx="7886700" cy="1325563"/>
          </a:xfrm>
        </p:spPr>
        <p:txBody>
          <a:bodyPr/>
          <a:lstStyle/>
          <a:p>
            <a:r>
              <a:rPr lang="en-US" dirty="0"/>
              <a:t>Trading Strategy</a:t>
            </a:r>
          </a:p>
        </p:txBody>
      </p:sp>
      <p:sp>
        <p:nvSpPr>
          <p:cNvPr id="4" name="Slide Number Placeholder 3"/>
          <p:cNvSpPr>
            <a:spLocks noGrp="1"/>
          </p:cNvSpPr>
          <p:nvPr>
            <p:ph type="sldNum" sz="quarter" idx="12"/>
          </p:nvPr>
        </p:nvSpPr>
        <p:spPr/>
        <p:txBody>
          <a:bodyPr/>
          <a:lstStyle/>
          <a:p>
            <a:fld id="{38327683-8978-6B4B-9130-4A6A841F0549}" type="slidenum">
              <a:rPr lang="en-US" smtClean="0"/>
              <a:t>12</a:t>
            </a:fld>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22F5E391-65FD-1C48-9D90-538BA13F5FFA}"/>
              </a:ext>
            </a:extLst>
          </p:cNvPr>
          <p:cNvPicPr/>
          <p:nvPr/>
        </p:nvPicPr>
        <p:blipFill>
          <a:blip r:embed="rId3"/>
          <a:stretch>
            <a:fillRect/>
          </a:stretch>
        </p:blipFill>
        <p:spPr>
          <a:xfrm>
            <a:off x="628650" y="791738"/>
            <a:ext cx="7258050" cy="5362650"/>
          </a:xfrm>
          <a:prstGeom prst="rect">
            <a:avLst/>
          </a:prstGeom>
        </p:spPr>
      </p:pic>
      <p:sp>
        <p:nvSpPr>
          <p:cNvPr id="7" name="Rectangle 6">
            <a:extLst>
              <a:ext uri="{FF2B5EF4-FFF2-40B4-BE49-F238E27FC236}">
                <a16:creationId xmlns:a16="http://schemas.microsoft.com/office/drawing/2014/main" id="{AD15FFF6-A0A5-1F43-8D90-708A16495911}"/>
              </a:ext>
            </a:extLst>
          </p:cNvPr>
          <p:cNvSpPr/>
          <p:nvPr/>
        </p:nvSpPr>
        <p:spPr>
          <a:xfrm>
            <a:off x="3959186" y="1578061"/>
            <a:ext cx="220345" cy="2076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564377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a:xfrm>
            <a:off x="628650" y="19441"/>
            <a:ext cx="7886700" cy="1325563"/>
          </a:xfrm>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13</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7F48CB78-5E1C-D14D-9092-2F6BD2332D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43522"/>
            <a:ext cx="9130422" cy="220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DF1CC94-4A3C-F34C-A726-6157553ECEEF}"/>
              </a:ext>
            </a:extLst>
          </p:cNvPr>
          <p:cNvPicPr>
            <a:picLocks noChangeAspect="1"/>
          </p:cNvPicPr>
          <p:nvPr/>
        </p:nvPicPr>
        <p:blipFill>
          <a:blip r:embed="rId4"/>
          <a:stretch>
            <a:fillRect/>
          </a:stretch>
        </p:blipFill>
        <p:spPr>
          <a:xfrm>
            <a:off x="0" y="1462137"/>
            <a:ext cx="4711198" cy="1464038"/>
          </a:xfrm>
          <a:prstGeom prst="rect">
            <a:avLst/>
          </a:prstGeom>
        </p:spPr>
      </p:pic>
      <p:pic>
        <p:nvPicPr>
          <p:cNvPr id="13" name="Picture 12">
            <a:extLst>
              <a:ext uri="{FF2B5EF4-FFF2-40B4-BE49-F238E27FC236}">
                <a16:creationId xmlns:a16="http://schemas.microsoft.com/office/drawing/2014/main" id="{730E8717-C978-7349-9A31-9917D0DDB614}"/>
              </a:ext>
            </a:extLst>
          </p:cNvPr>
          <p:cNvPicPr>
            <a:picLocks noChangeAspect="1"/>
          </p:cNvPicPr>
          <p:nvPr/>
        </p:nvPicPr>
        <p:blipFill>
          <a:blip r:embed="rId5"/>
          <a:stretch>
            <a:fillRect/>
          </a:stretch>
        </p:blipFill>
        <p:spPr>
          <a:xfrm>
            <a:off x="4827854" y="1159728"/>
            <a:ext cx="3981171" cy="1196698"/>
          </a:xfrm>
          <a:prstGeom prst="rect">
            <a:avLst/>
          </a:prstGeom>
        </p:spPr>
      </p:pic>
      <p:sp>
        <p:nvSpPr>
          <p:cNvPr id="14" name="Right Arrow 13">
            <a:extLst>
              <a:ext uri="{FF2B5EF4-FFF2-40B4-BE49-F238E27FC236}">
                <a16:creationId xmlns:a16="http://schemas.microsoft.com/office/drawing/2014/main" id="{0218E9EF-C491-A24D-B51F-58F4DA9F587B}"/>
              </a:ext>
            </a:extLst>
          </p:cNvPr>
          <p:cNvSpPr/>
          <p:nvPr/>
        </p:nvSpPr>
        <p:spPr>
          <a:xfrm>
            <a:off x="4315329" y="2277925"/>
            <a:ext cx="342899" cy="29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D3A7EA4-D489-FC45-ABCB-E41D320686CC}"/>
              </a:ext>
            </a:extLst>
          </p:cNvPr>
          <p:cNvPicPr>
            <a:picLocks noChangeAspect="1"/>
          </p:cNvPicPr>
          <p:nvPr/>
        </p:nvPicPr>
        <p:blipFill rotWithShape="1">
          <a:blip r:embed="rId6"/>
          <a:srcRect t="5874"/>
          <a:stretch/>
        </p:blipFill>
        <p:spPr>
          <a:xfrm>
            <a:off x="4816704" y="2244896"/>
            <a:ext cx="3580164" cy="1903846"/>
          </a:xfrm>
          <a:prstGeom prst="rect">
            <a:avLst/>
          </a:prstGeom>
        </p:spPr>
      </p:pic>
    </p:spTree>
    <p:extLst>
      <p:ext uri="{BB962C8B-B14F-4D97-AF65-F5344CB8AC3E}">
        <p14:creationId xmlns:p14="http://schemas.microsoft.com/office/powerpoint/2010/main" val="342500309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a:xfrm>
            <a:off x="628650" y="19441"/>
            <a:ext cx="7886700" cy="1325563"/>
          </a:xfrm>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14</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7F48CB78-5E1C-D14D-9092-2F6BD2332D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3643522"/>
            <a:ext cx="9130422" cy="220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DF1CC94-4A3C-F34C-A726-6157553ECEEF}"/>
              </a:ext>
            </a:extLst>
          </p:cNvPr>
          <p:cNvPicPr>
            <a:picLocks noChangeAspect="1"/>
          </p:cNvPicPr>
          <p:nvPr/>
        </p:nvPicPr>
        <p:blipFill>
          <a:blip r:embed="rId4"/>
          <a:stretch>
            <a:fillRect/>
          </a:stretch>
        </p:blipFill>
        <p:spPr>
          <a:xfrm>
            <a:off x="0" y="1462137"/>
            <a:ext cx="4711198" cy="1464038"/>
          </a:xfrm>
          <a:prstGeom prst="rect">
            <a:avLst/>
          </a:prstGeom>
        </p:spPr>
      </p:pic>
      <p:pic>
        <p:nvPicPr>
          <p:cNvPr id="13" name="Picture 12">
            <a:extLst>
              <a:ext uri="{FF2B5EF4-FFF2-40B4-BE49-F238E27FC236}">
                <a16:creationId xmlns:a16="http://schemas.microsoft.com/office/drawing/2014/main" id="{730E8717-C978-7349-9A31-9917D0DDB614}"/>
              </a:ext>
            </a:extLst>
          </p:cNvPr>
          <p:cNvPicPr>
            <a:picLocks noChangeAspect="1"/>
          </p:cNvPicPr>
          <p:nvPr/>
        </p:nvPicPr>
        <p:blipFill>
          <a:blip r:embed="rId5"/>
          <a:stretch>
            <a:fillRect/>
          </a:stretch>
        </p:blipFill>
        <p:spPr>
          <a:xfrm>
            <a:off x="4827854" y="1159728"/>
            <a:ext cx="3981171" cy="1196698"/>
          </a:xfrm>
          <a:prstGeom prst="rect">
            <a:avLst/>
          </a:prstGeom>
        </p:spPr>
      </p:pic>
      <p:sp>
        <p:nvSpPr>
          <p:cNvPr id="14" name="Right Arrow 13">
            <a:extLst>
              <a:ext uri="{FF2B5EF4-FFF2-40B4-BE49-F238E27FC236}">
                <a16:creationId xmlns:a16="http://schemas.microsoft.com/office/drawing/2014/main" id="{0218E9EF-C491-A24D-B51F-58F4DA9F587B}"/>
              </a:ext>
            </a:extLst>
          </p:cNvPr>
          <p:cNvSpPr/>
          <p:nvPr/>
        </p:nvSpPr>
        <p:spPr>
          <a:xfrm>
            <a:off x="4315329" y="2277925"/>
            <a:ext cx="342899" cy="2922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D3A7EA4-D489-FC45-ABCB-E41D320686CC}"/>
              </a:ext>
            </a:extLst>
          </p:cNvPr>
          <p:cNvPicPr>
            <a:picLocks noChangeAspect="1"/>
          </p:cNvPicPr>
          <p:nvPr/>
        </p:nvPicPr>
        <p:blipFill rotWithShape="1">
          <a:blip r:embed="rId6"/>
          <a:srcRect t="5874"/>
          <a:stretch/>
        </p:blipFill>
        <p:spPr>
          <a:xfrm>
            <a:off x="4816704" y="2244896"/>
            <a:ext cx="3580164" cy="1903846"/>
          </a:xfrm>
          <a:prstGeom prst="rect">
            <a:avLst/>
          </a:prstGeom>
        </p:spPr>
      </p:pic>
    </p:spTree>
    <p:extLst>
      <p:ext uri="{BB962C8B-B14F-4D97-AF65-F5344CB8AC3E}">
        <p14:creationId xmlns:p14="http://schemas.microsoft.com/office/powerpoint/2010/main" val="77067070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4CDF44-10CE-9147-90D6-AB0503D0EF81}"/>
              </a:ext>
            </a:extLst>
          </p:cNvPr>
          <p:cNvSpPr>
            <a:spLocks noGrp="1"/>
          </p:cNvSpPr>
          <p:nvPr>
            <p:ph type="title"/>
          </p:nvPr>
        </p:nvSpPr>
        <p:spPr/>
        <p:txBody>
          <a:bodyPr/>
          <a:lstStyle/>
          <a:p>
            <a:r>
              <a:rPr lang="en-US" dirty="0"/>
              <a:t>Labeler</a:t>
            </a:r>
          </a:p>
        </p:txBody>
      </p:sp>
      <p:sp>
        <p:nvSpPr>
          <p:cNvPr id="4" name="Slide Number Placeholder 3"/>
          <p:cNvSpPr>
            <a:spLocks noGrp="1"/>
          </p:cNvSpPr>
          <p:nvPr>
            <p:ph type="sldNum" sz="quarter" idx="12"/>
          </p:nvPr>
        </p:nvSpPr>
        <p:spPr/>
        <p:txBody>
          <a:bodyPr/>
          <a:lstStyle/>
          <a:p>
            <a:fld id="{38327683-8978-6B4B-9130-4A6A841F0549}" type="slidenum">
              <a:rPr lang="en-US" smtClean="0"/>
              <a:t>15</a:t>
            </a:fld>
            <a:endParaRPr lang="en-US" dirty="0"/>
          </a:p>
        </p:txBody>
      </p:sp>
      <p:pic>
        <p:nvPicPr>
          <p:cNvPr id="6" name="Picture 8">
            <a:extLst>
              <a:ext uri="{FF2B5EF4-FFF2-40B4-BE49-F238E27FC236}">
                <a16:creationId xmlns:a16="http://schemas.microsoft.com/office/drawing/2014/main" id="{ED011B15-BC70-5540-8D77-D2C451DCA8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72104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a:extLst>
              <a:ext uri="{FF2B5EF4-FFF2-40B4-BE49-F238E27FC236}">
                <a16:creationId xmlns:a16="http://schemas.microsoft.com/office/drawing/2014/main" id="{D82EA68A-B4BD-6A48-AFE5-A64C94072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7362825"/>
            <a:ext cx="442436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7BB6F98-7A24-1248-8BBA-D42D063E8919}"/>
              </a:ext>
            </a:extLst>
          </p:cNvPr>
          <p:cNvPicPr>
            <a:picLocks noChangeAspect="1"/>
          </p:cNvPicPr>
          <p:nvPr/>
        </p:nvPicPr>
        <p:blipFill>
          <a:blip r:embed="rId4"/>
          <a:stretch>
            <a:fillRect/>
          </a:stretch>
        </p:blipFill>
        <p:spPr>
          <a:xfrm>
            <a:off x="239622" y="213651"/>
            <a:ext cx="8168397" cy="6035314"/>
          </a:xfrm>
          <a:prstGeom prst="rect">
            <a:avLst/>
          </a:prstGeom>
        </p:spPr>
      </p:pic>
      <p:sp>
        <p:nvSpPr>
          <p:cNvPr id="3" name="Rectangle 2">
            <a:extLst>
              <a:ext uri="{FF2B5EF4-FFF2-40B4-BE49-F238E27FC236}">
                <a16:creationId xmlns:a16="http://schemas.microsoft.com/office/drawing/2014/main" id="{EA92EDC3-6A50-924B-A3A4-B5EBC896E31D}"/>
              </a:ext>
            </a:extLst>
          </p:cNvPr>
          <p:cNvSpPr/>
          <p:nvPr/>
        </p:nvSpPr>
        <p:spPr>
          <a:xfrm>
            <a:off x="2821259" y="1037063"/>
            <a:ext cx="1025912" cy="55756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5A8C95-197E-3349-A83E-5C969FFB7E61}"/>
              </a:ext>
            </a:extLst>
          </p:cNvPr>
          <p:cNvSpPr/>
          <p:nvPr/>
        </p:nvSpPr>
        <p:spPr>
          <a:xfrm>
            <a:off x="3468028" y="2383496"/>
            <a:ext cx="509239" cy="414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0E04BE-8B7C-E442-A3C7-3C714293E9D7}"/>
              </a:ext>
            </a:extLst>
          </p:cNvPr>
          <p:cNvSpPr/>
          <p:nvPr/>
        </p:nvSpPr>
        <p:spPr>
          <a:xfrm>
            <a:off x="4177989" y="2817280"/>
            <a:ext cx="509239" cy="41402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ine Callout 2 (Border and Accent Bar) 10">
            <a:extLst>
              <a:ext uri="{FF2B5EF4-FFF2-40B4-BE49-F238E27FC236}">
                <a16:creationId xmlns:a16="http://schemas.microsoft.com/office/drawing/2014/main" id="{3EE9F81E-E7FC-774D-9FA1-A5E2FC12B03E}"/>
              </a:ext>
            </a:extLst>
          </p:cNvPr>
          <p:cNvSpPr/>
          <p:nvPr/>
        </p:nvSpPr>
        <p:spPr>
          <a:xfrm>
            <a:off x="7611269" y="2911268"/>
            <a:ext cx="1131570" cy="320040"/>
          </a:xfrm>
          <a:prstGeom prst="accentBorderCallout2">
            <a:avLst>
              <a:gd name="adj1" fmla="val 18750"/>
              <a:gd name="adj2" fmla="val -8333"/>
              <a:gd name="adj3" fmla="val 18750"/>
              <a:gd name="adj4" fmla="val -16667"/>
              <a:gd name="adj5" fmla="val 91071"/>
              <a:gd name="adj6" fmla="val -890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Labels</a:t>
            </a:r>
          </a:p>
        </p:txBody>
      </p:sp>
      <p:pic>
        <p:nvPicPr>
          <p:cNvPr id="12" name="Picture 8">
            <a:extLst>
              <a:ext uri="{FF2B5EF4-FFF2-40B4-BE49-F238E27FC236}">
                <a16:creationId xmlns:a16="http://schemas.microsoft.com/office/drawing/2014/main" id="{7D66E342-C185-D743-AFC7-D0C7155EDC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464" t="18506" b="7951"/>
          <a:stretch/>
        </p:blipFill>
        <p:spPr bwMode="auto">
          <a:xfrm>
            <a:off x="4509522" y="4002680"/>
            <a:ext cx="4473416" cy="186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13236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61"/>
            <a:ext cx="7886700" cy="1325563"/>
          </a:xfrm>
        </p:spPr>
        <p:txBody>
          <a:bodyPr/>
          <a:lstStyle/>
          <a:p>
            <a:r>
              <a:rPr lang="en-US" dirty="0"/>
              <a:t>Modeler</a:t>
            </a:r>
          </a:p>
        </p:txBody>
      </p:sp>
      <p:sp>
        <p:nvSpPr>
          <p:cNvPr id="4" name="Slide Number Placeholder 3"/>
          <p:cNvSpPr>
            <a:spLocks noGrp="1"/>
          </p:cNvSpPr>
          <p:nvPr>
            <p:ph type="sldNum" sz="quarter" idx="12"/>
          </p:nvPr>
        </p:nvSpPr>
        <p:spPr/>
        <p:txBody>
          <a:bodyPr/>
          <a:lstStyle/>
          <a:p>
            <a:fld id="{38327683-8978-6B4B-9130-4A6A841F0549}" type="slidenum">
              <a:rPr lang="en-US" smtClean="0"/>
              <a:t>16</a:t>
            </a:fld>
            <a:endParaRPr lang="en-US" dirty="0"/>
          </a:p>
        </p:txBody>
      </p:sp>
      <p:pic>
        <p:nvPicPr>
          <p:cNvPr id="5" name="Picture 4">
            <a:extLst>
              <a:ext uri="{FF2B5EF4-FFF2-40B4-BE49-F238E27FC236}">
                <a16:creationId xmlns:a16="http://schemas.microsoft.com/office/drawing/2014/main" id="{DA5E944D-FE0E-E747-9830-6327D87F398D}"/>
              </a:ext>
            </a:extLst>
          </p:cNvPr>
          <p:cNvPicPr/>
          <p:nvPr/>
        </p:nvPicPr>
        <p:blipFill>
          <a:blip r:embed="rId3"/>
          <a:stretch>
            <a:fillRect/>
          </a:stretch>
        </p:blipFill>
        <p:spPr>
          <a:xfrm>
            <a:off x="935633" y="899084"/>
            <a:ext cx="3143250" cy="2404745"/>
          </a:xfrm>
          <a:prstGeom prst="rect">
            <a:avLst/>
          </a:prstGeom>
        </p:spPr>
      </p:pic>
      <p:pic>
        <p:nvPicPr>
          <p:cNvPr id="6" name="Picture 5">
            <a:extLst>
              <a:ext uri="{FF2B5EF4-FFF2-40B4-BE49-F238E27FC236}">
                <a16:creationId xmlns:a16="http://schemas.microsoft.com/office/drawing/2014/main" id="{8455DB2C-4C30-F841-88DB-9A4D94598496}"/>
              </a:ext>
            </a:extLst>
          </p:cNvPr>
          <p:cNvPicPr/>
          <p:nvPr/>
        </p:nvPicPr>
        <p:blipFill>
          <a:blip r:embed="rId4"/>
          <a:stretch>
            <a:fillRect/>
          </a:stretch>
        </p:blipFill>
        <p:spPr>
          <a:xfrm>
            <a:off x="5022651" y="843332"/>
            <a:ext cx="2450108" cy="2366010"/>
          </a:xfrm>
          <a:prstGeom prst="rect">
            <a:avLst/>
          </a:prstGeom>
        </p:spPr>
      </p:pic>
      <p:pic>
        <p:nvPicPr>
          <p:cNvPr id="8" name="Picture 7">
            <a:extLst>
              <a:ext uri="{FF2B5EF4-FFF2-40B4-BE49-F238E27FC236}">
                <a16:creationId xmlns:a16="http://schemas.microsoft.com/office/drawing/2014/main" id="{5F61E61F-377C-0741-960D-4170D098D6A0}"/>
              </a:ext>
            </a:extLst>
          </p:cNvPr>
          <p:cNvPicPr/>
          <p:nvPr/>
        </p:nvPicPr>
        <p:blipFill>
          <a:blip r:embed="rId5"/>
          <a:stretch>
            <a:fillRect/>
          </a:stretch>
        </p:blipFill>
        <p:spPr>
          <a:xfrm>
            <a:off x="3813716" y="3356518"/>
            <a:ext cx="5307765" cy="2801018"/>
          </a:xfrm>
          <a:prstGeom prst="rect">
            <a:avLst/>
          </a:prstGeom>
          <a:ln w="12700" cap="sq">
            <a:solidFill>
              <a:srgbClr val="000000"/>
            </a:solidFill>
            <a:prstDash val="solid"/>
            <a:miter lim="800000"/>
          </a:ln>
          <a:effectLst/>
        </p:spPr>
      </p:pic>
      <p:sp>
        <p:nvSpPr>
          <p:cNvPr id="3" name="Right Arrow 2">
            <a:extLst>
              <a:ext uri="{FF2B5EF4-FFF2-40B4-BE49-F238E27FC236}">
                <a16:creationId xmlns:a16="http://schemas.microsoft.com/office/drawing/2014/main" id="{8D3171A3-8C78-8147-8817-6FFEBC1433B9}"/>
              </a:ext>
            </a:extLst>
          </p:cNvPr>
          <p:cNvSpPr/>
          <p:nvPr/>
        </p:nvSpPr>
        <p:spPr>
          <a:xfrm>
            <a:off x="4343400" y="1797298"/>
            <a:ext cx="414734" cy="354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0B1506C-E3F6-484C-A546-4E833AE442FC}"/>
              </a:ext>
            </a:extLst>
          </p:cNvPr>
          <p:cNvPicPr>
            <a:picLocks noChangeAspect="1"/>
          </p:cNvPicPr>
          <p:nvPr/>
        </p:nvPicPr>
        <p:blipFill>
          <a:blip r:embed="rId6"/>
          <a:stretch>
            <a:fillRect/>
          </a:stretch>
        </p:blipFill>
        <p:spPr>
          <a:xfrm>
            <a:off x="619520" y="3303829"/>
            <a:ext cx="3253596" cy="2929645"/>
          </a:xfrm>
          <a:prstGeom prst="rect">
            <a:avLst/>
          </a:prstGeom>
        </p:spPr>
      </p:pic>
    </p:spTree>
    <p:extLst>
      <p:ext uri="{BB962C8B-B14F-4D97-AF65-F5344CB8AC3E}">
        <p14:creationId xmlns:p14="http://schemas.microsoft.com/office/powerpoint/2010/main" val="427159304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61"/>
            <a:ext cx="7886700" cy="1325563"/>
          </a:xfrm>
        </p:spPr>
        <p:txBody>
          <a:bodyPr/>
          <a:lstStyle/>
          <a:p>
            <a:r>
              <a:rPr lang="en-US" dirty="0"/>
              <a:t>Modeler</a:t>
            </a:r>
          </a:p>
        </p:txBody>
      </p:sp>
      <p:sp>
        <p:nvSpPr>
          <p:cNvPr id="4" name="Slide Number Placeholder 3"/>
          <p:cNvSpPr>
            <a:spLocks noGrp="1"/>
          </p:cNvSpPr>
          <p:nvPr>
            <p:ph type="sldNum" sz="quarter" idx="12"/>
          </p:nvPr>
        </p:nvSpPr>
        <p:spPr/>
        <p:txBody>
          <a:bodyPr/>
          <a:lstStyle/>
          <a:p>
            <a:fld id="{38327683-8978-6B4B-9130-4A6A841F0549}" type="slidenum">
              <a:rPr lang="en-US" smtClean="0"/>
              <a:t>17</a:t>
            </a:fld>
            <a:endParaRPr lang="en-US" dirty="0"/>
          </a:p>
        </p:txBody>
      </p:sp>
      <p:pic>
        <p:nvPicPr>
          <p:cNvPr id="5" name="Picture 4">
            <a:extLst>
              <a:ext uri="{FF2B5EF4-FFF2-40B4-BE49-F238E27FC236}">
                <a16:creationId xmlns:a16="http://schemas.microsoft.com/office/drawing/2014/main" id="{DA5E944D-FE0E-E747-9830-6327D87F398D}"/>
              </a:ext>
            </a:extLst>
          </p:cNvPr>
          <p:cNvPicPr/>
          <p:nvPr/>
        </p:nvPicPr>
        <p:blipFill>
          <a:blip r:embed="rId3"/>
          <a:stretch>
            <a:fillRect/>
          </a:stretch>
        </p:blipFill>
        <p:spPr>
          <a:xfrm>
            <a:off x="935633" y="899084"/>
            <a:ext cx="3143250" cy="2404745"/>
          </a:xfrm>
          <a:prstGeom prst="rect">
            <a:avLst/>
          </a:prstGeom>
        </p:spPr>
      </p:pic>
      <p:pic>
        <p:nvPicPr>
          <p:cNvPr id="6" name="Picture 5">
            <a:extLst>
              <a:ext uri="{FF2B5EF4-FFF2-40B4-BE49-F238E27FC236}">
                <a16:creationId xmlns:a16="http://schemas.microsoft.com/office/drawing/2014/main" id="{8455DB2C-4C30-F841-88DB-9A4D94598496}"/>
              </a:ext>
            </a:extLst>
          </p:cNvPr>
          <p:cNvPicPr/>
          <p:nvPr/>
        </p:nvPicPr>
        <p:blipFill>
          <a:blip r:embed="rId4"/>
          <a:stretch>
            <a:fillRect/>
          </a:stretch>
        </p:blipFill>
        <p:spPr>
          <a:xfrm>
            <a:off x="5022651" y="843332"/>
            <a:ext cx="2450108" cy="2366010"/>
          </a:xfrm>
          <a:prstGeom prst="rect">
            <a:avLst/>
          </a:prstGeom>
        </p:spPr>
      </p:pic>
      <p:pic>
        <p:nvPicPr>
          <p:cNvPr id="8" name="Picture 7">
            <a:extLst>
              <a:ext uri="{FF2B5EF4-FFF2-40B4-BE49-F238E27FC236}">
                <a16:creationId xmlns:a16="http://schemas.microsoft.com/office/drawing/2014/main" id="{5F61E61F-377C-0741-960D-4170D098D6A0}"/>
              </a:ext>
            </a:extLst>
          </p:cNvPr>
          <p:cNvPicPr/>
          <p:nvPr/>
        </p:nvPicPr>
        <p:blipFill>
          <a:blip r:embed="rId5"/>
          <a:stretch>
            <a:fillRect/>
          </a:stretch>
        </p:blipFill>
        <p:spPr>
          <a:xfrm>
            <a:off x="4078883" y="3559276"/>
            <a:ext cx="5042598" cy="2598259"/>
          </a:xfrm>
          <a:prstGeom prst="rect">
            <a:avLst/>
          </a:prstGeom>
          <a:ln w="12700" cap="sq">
            <a:solidFill>
              <a:srgbClr val="000000"/>
            </a:solidFill>
            <a:prstDash val="solid"/>
            <a:miter lim="800000"/>
          </a:ln>
          <a:effectLst/>
        </p:spPr>
      </p:pic>
      <p:sp>
        <p:nvSpPr>
          <p:cNvPr id="3" name="Right Arrow 2">
            <a:extLst>
              <a:ext uri="{FF2B5EF4-FFF2-40B4-BE49-F238E27FC236}">
                <a16:creationId xmlns:a16="http://schemas.microsoft.com/office/drawing/2014/main" id="{8D3171A3-8C78-8147-8817-6FFEBC1433B9}"/>
              </a:ext>
            </a:extLst>
          </p:cNvPr>
          <p:cNvSpPr/>
          <p:nvPr/>
        </p:nvSpPr>
        <p:spPr>
          <a:xfrm>
            <a:off x="4343400" y="1797298"/>
            <a:ext cx="414734" cy="354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90B1506C-E3F6-484C-A546-4E833AE442FC}"/>
              </a:ext>
            </a:extLst>
          </p:cNvPr>
          <p:cNvPicPr>
            <a:picLocks noChangeAspect="1"/>
          </p:cNvPicPr>
          <p:nvPr/>
        </p:nvPicPr>
        <p:blipFill>
          <a:blip r:embed="rId6"/>
          <a:stretch>
            <a:fillRect/>
          </a:stretch>
        </p:blipFill>
        <p:spPr>
          <a:xfrm>
            <a:off x="619520" y="3303829"/>
            <a:ext cx="3253596" cy="2929645"/>
          </a:xfrm>
          <a:prstGeom prst="rect">
            <a:avLst/>
          </a:prstGeom>
        </p:spPr>
      </p:pic>
    </p:spTree>
    <p:extLst>
      <p:ext uri="{BB962C8B-B14F-4D97-AF65-F5344CB8AC3E}">
        <p14:creationId xmlns:p14="http://schemas.microsoft.com/office/powerpoint/2010/main" val="282504619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p:spPr>
        <p:txBody>
          <a:bodyPr/>
          <a:lstStyle/>
          <a:p>
            <a:r>
              <a:rPr lang="en-US" dirty="0"/>
              <a:t>Bear, Bull or Both Markets</a:t>
            </a:r>
          </a:p>
        </p:txBody>
      </p:sp>
      <p:sp>
        <p:nvSpPr>
          <p:cNvPr id="4" name="Slide Number Placeholder 3"/>
          <p:cNvSpPr>
            <a:spLocks noGrp="1"/>
          </p:cNvSpPr>
          <p:nvPr>
            <p:ph type="sldNum" sz="quarter" idx="12"/>
          </p:nvPr>
        </p:nvSpPr>
        <p:spPr/>
        <p:txBody>
          <a:bodyPr/>
          <a:lstStyle/>
          <a:p>
            <a:fld id="{38327683-8978-6B4B-9130-4A6A841F0549}" type="slidenum">
              <a:rPr lang="en-US" smtClean="0"/>
              <a:t>18</a:t>
            </a:fld>
            <a:endParaRPr lang="en-US" dirty="0"/>
          </a:p>
        </p:txBody>
      </p:sp>
      <p:pic>
        <p:nvPicPr>
          <p:cNvPr id="7" name="Picture 6">
            <a:extLst>
              <a:ext uri="{FF2B5EF4-FFF2-40B4-BE49-F238E27FC236}">
                <a16:creationId xmlns:a16="http://schemas.microsoft.com/office/drawing/2014/main" id="{D50663CA-5C15-1947-96B7-94C1FC2C442B}"/>
              </a:ext>
            </a:extLst>
          </p:cNvPr>
          <p:cNvPicPr>
            <a:picLocks noChangeAspect="1"/>
          </p:cNvPicPr>
          <p:nvPr/>
        </p:nvPicPr>
        <p:blipFill rotWithShape="1">
          <a:blip r:embed="rId3"/>
          <a:srcRect l="5386" t="10466" r="3387" b="7911"/>
          <a:stretch/>
        </p:blipFill>
        <p:spPr>
          <a:xfrm>
            <a:off x="127822" y="1402445"/>
            <a:ext cx="4807974" cy="3749660"/>
          </a:xfrm>
          <a:prstGeom prst="rect">
            <a:avLst/>
          </a:prstGeom>
        </p:spPr>
      </p:pic>
      <p:pic>
        <p:nvPicPr>
          <p:cNvPr id="9" name="Picture 8">
            <a:extLst>
              <a:ext uri="{FF2B5EF4-FFF2-40B4-BE49-F238E27FC236}">
                <a16:creationId xmlns:a16="http://schemas.microsoft.com/office/drawing/2014/main" id="{24E30619-9128-D342-B5B3-388D8ABB75AD}"/>
              </a:ext>
            </a:extLst>
          </p:cNvPr>
          <p:cNvPicPr>
            <a:picLocks noChangeAspect="1"/>
          </p:cNvPicPr>
          <p:nvPr/>
        </p:nvPicPr>
        <p:blipFill>
          <a:blip r:embed="rId4"/>
          <a:stretch>
            <a:fillRect/>
          </a:stretch>
        </p:blipFill>
        <p:spPr>
          <a:xfrm>
            <a:off x="4001729" y="3686502"/>
            <a:ext cx="5142271" cy="2502922"/>
          </a:xfrm>
          <a:prstGeom prst="rect">
            <a:avLst/>
          </a:prstGeom>
        </p:spPr>
      </p:pic>
      <p:pic>
        <p:nvPicPr>
          <p:cNvPr id="10" name="Picture 9">
            <a:extLst>
              <a:ext uri="{FF2B5EF4-FFF2-40B4-BE49-F238E27FC236}">
                <a16:creationId xmlns:a16="http://schemas.microsoft.com/office/drawing/2014/main" id="{9DF344E3-023A-7B4D-81EB-47A67E224647}"/>
              </a:ext>
            </a:extLst>
          </p:cNvPr>
          <p:cNvPicPr>
            <a:picLocks noChangeAspect="1"/>
          </p:cNvPicPr>
          <p:nvPr/>
        </p:nvPicPr>
        <p:blipFill>
          <a:blip r:embed="rId5"/>
          <a:stretch>
            <a:fillRect/>
          </a:stretch>
        </p:blipFill>
        <p:spPr>
          <a:xfrm>
            <a:off x="4759326" y="1402445"/>
            <a:ext cx="2900003" cy="960329"/>
          </a:xfrm>
          <a:prstGeom prst="rect">
            <a:avLst/>
          </a:prstGeom>
        </p:spPr>
      </p:pic>
      <p:graphicFrame>
        <p:nvGraphicFramePr>
          <p:cNvPr id="11" name="Table 10">
            <a:extLst>
              <a:ext uri="{FF2B5EF4-FFF2-40B4-BE49-F238E27FC236}">
                <a16:creationId xmlns:a16="http://schemas.microsoft.com/office/drawing/2014/main" id="{72E2B300-9441-5B40-BF60-0CE9B16BE4F4}"/>
              </a:ext>
            </a:extLst>
          </p:cNvPr>
          <p:cNvGraphicFramePr>
            <a:graphicFrameLocks noGrp="1"/>
          </p:cNvGraphicFramePr>
          <p:nvPr>
            <p:extLst>
              <p:ext uri="{D42A27DB-BD31-4B8C-83A1-F6EECF244321}">
                <p14:modId xmlns:p14="http://schemas.microsoft.com/office/powerpoint/2010/main" val="2729087701"/>
              </p:ext>
            </p:extLst>
          </p:nvPr>
        </p:nvGraphicFramePr>
        <p:xfrm>
          <a:off x="4641339" y="2311301"/>
          <a:ext cx="4168364" cy="1406232"/>
        </p:xfrm>
        <a:graphic>
          <a:graphicData uri="http://schemas.openxmlformats.org/drawingml/2006/table">
            <a:tbl>
              <a:tblPr firstRow="1" bandRow="1">
                <a:tableStyleId>{5C22544A-7EE6-4342-B048-85BDC9FD1C3A}</a:tableStyleId>
              </a:tblPr>
              <a:tblGrid>
                <a:gridCol w="683799">
                  <a:extLst>
                    <a:ext uri="{9D8B030D-6E8A-4147-A177-3AD203B41FA5}">
                      <a16:colId xmlns:a16="http://schemas.microsoft.com/office/drawing/2014/main" val="254244747"/>
                    </a:ext>
                  </a:extLst>
                </a:gridCol>
                <a:gridCol w="1236460">
                  <a:extLst>
                    <a:ext uri="{9D8B030D-6E8A-4147-A177-3AD203B41FA5}">
                      <a16:colId xmlns:a16="http://schemas.microsoft.com/office/drawing/2014/main" val="2005000312"/>
                    </a:ext>
                  </a:extLst>
                </a:gridCol>
                <a:gridCol w="1142787">
                  <a:extLst>
                    <a:ext uri="{9D8B030D-6E8A-4147-A177-3AD203B41FA5}">
                      <a16:colId xmlns:a16="http://schemas.microsoft.com/office/drawing/2014/main" val="2087969321"/>
                    </a:ext>
                  </a:extLst>
                </a:gridCol>
                <a:gridCol w="1105318">
                  <a:extLst>
                    <a:ext uri="{9D8B030D-6E8A-4147-A177-3AD203B41FA5}">
                      <a16:colId xmlns:a16="http://schemas.microsoft.com/office/drawing/2014/main" val="158223590"/>
                    </a:ext>
                  </a:extLst>
                </a:gridCol>
              </a:tblGrid>
              <a:tr h="432651">
                <a:tc>
                  <a:txBody>
                    <a:bodyPr/>
                    <a:lstStyle/>
                    <a:p>
                      <a:r>
                        <a:rPr lang="en-US" sz="1200" dirty="0"/>
                        <a:t>Trade/ Market</a:t>
                      </a:r>
                    </a:p>
                  </a:txBody>
                  <a:tcPr/>
                </a:tc>
                <a:tc>
                  <a:txBody>
                    <a:bodyPr/>
                    <a:lstStyle/>
                    <a:p>
                      <a:r>
                        <a:rPr lang="en-US" sz="1200" dirty="0"/>
                        <a:t>Bear</a:t>
                      </a:r>
                    </a:p>
                  </a:txBody>
                  <a:tcPr/>
                </a:tc>
                <a:tc>
                  <a:txBody>
                    <a:bodyPr/>
                    <a:lstStyle/>
                    <a:p>
                      <a:r>
                        <a:rPr lang="en-US" sz="1200" dirty="0"/>
                        <a:t>Bull</a:t>
                      </a:r>
                    </a:p>
                  </a:txBody>
                  <a:tcPr/>
                </a:tc>
                <a:tc>
                  <a:txBody>
                    <a:bodyPr/>
                    <a:lstStyle/>
                    <a:p>
                      <a:r>
                        <a:rPr lang="en-US" sz="1200" dirty="0"/>
                        <a:t>Both</a:t>
                      </a:r>
                    </a:p>
                  </a:txBody>
                  <a:tcPr/>
                </a:tc>
                <a:extLst>
                  <a:ext uri="{0D108BD9-81ED-4DB2-BD59-A6C34878D82A}">
                    <a16:rowId xmlns:a16="http://schemas.microsoft.com/office/drawing/2014/main" val="1089613024"/>
                  </a:ext>
                </a:extLst>
              </a:tr>
              <a:tr h="316344">
                <a:tc>
                  <a:txBody>
                    <a:bodyPr/>
                    <a:lstStyle/>
                    <a:p>
                      <a:r>
                        <a:rPr lang="en-US" sz="1200" dirty="0"/>
                        <a:t>Hold</a:t>
                      </a:r>
                    </a:p>
                  </a:txBody>
                  <a:tcPr/>
                </a:tc>
                <a:tc>
                  <a:txBody>
                    <a:bodyPr/>
                    <a:lstStyle/>
                    <a:p>
                      <a:r>
                        <a:rPr lang="en-US" sz="1200" dirty="0"/>
                        <a:t>1908 (96.1%)</a:t>
                      </a:r>
                    </a:p>
                  </a:txBody>
                  <a:tcPr/>
                </a:tc>
                <a:tc>
                  <a:txBody>
                    <a:bodyPr/>
                    <a:lstStyle/>
                    <a:p>
                      <a:r>
                        <a:rPr lang="en-US" sz="1200" dirty="0"/>
                        <a:t>2850 (96.5%)</a:t>
                      </a:r>
                    </a:p>
                  </a:txBody>
                  <a:tcPr/>
                </a:tc>
                <a:tc>
                  <a:txBody>
                    <a:bodyPr/>
                    <a:lstStyle/>
                    <a:p>
                      <a:r>
                        <a:rPr lang="en-US" sz="1200" dirty="0"/>
                        <a:t>5205 (96.4%)</a:t>
                      </a:r>
                    </a:p>
                  </a:txBody>
                  <a:tcPr/>
                </a:tc>
                <a:extLst>
                  <a:ext uri="{0D108BD9-81ED-4DB2-BD59-A6C34878D82A}">
                    <a16:rowId xmlns:a16="http://schemas.microsoft.com/office/drawing/2014/main" val="2840871354"/>
                  </a:ext>
                </a:extLst>
              </a:tr>
              <a:tr h="316344">
                <a:tc>
                  <a:txBody>
                    <a:bodyPr/>
                    <a:lstStyle/>
                    <a:p>
                      <a:r>
                        <a:rPr lang="en-US" sz="1200" dirty="0"/>
                        <a:t>Buy</a:t>
                      </a:r>
                    </a:p>
                  </a:txBody>
                  <a:tcPr/>
                </a:tc>
                <a:tc>
                  <a:txBody>
                    <a:bodyPr/>
                    <a:lstStyle/>
                    <a:p>
                      <a:r>
                        <a:rPr lang="en-US" sz="1200" dirty="0"/>
                        <a:t>52 (2.6%)</a:t>
                      </a:r>
                    </a:p>
                  </a:txBody>
                  <a:tcPr/>
                </a:tc>
                <a:tc>
                  <a:txBody>
                    <a:bodyPr/>
                    <a:lstStyle/>
                    <a:p>
                      <a:r>
                        <a:rPr lang="en-US" sz="1200" dirty="0"/>
                        <a:t>58 (2.0%)</a:t>
                      </a:r>
                    </a:p>
                  </a:txBody>
                  <a:tcPr/>
                </a:tc>
                <a:tc>
                  <a:txBody>
                    <a:bodyPr/>
                    <a:lstStyle/>
                    <a:p>
                      <a:r>
                        <a:rPr lang="en-US" sz="1200" dirty="0"/>
                        <a:t>118 (2.2%)</a:t>
                      </a:r>
                    </a:p>
                  </a:txBody>
                  <a:tcPr/>
                </a:tc>
                <a:extLst>
                  <a:ext uri="{0D108BD9-81ED-4DB2-BD59-A6C34878D82A}">
                    <a16:rowId xmlns:a16="http://schemas.microsoft.com/office/drawing/2014/main" val="1408864635"/>
                  </a:ext>
                </a:extLst>
              </a:tr>
              <a:tr h="316344">
                <a:tc>
                  <a:txBody>
                    <a:bodyPr/>
                    <a:lstStyle/>
                    <a:p>
                      <a:r>
                        <a:rPr lang="en-US" sz="1200" dirty="0"/>
                        <a:t>Sell</a:t>
                      </a:r>
                    </a:p>
                  </a:txBody>
                  <a:tcPr/>
                </a:tc>
                <a:tc>
                  <a:txBody>
                    <a:bodyPr/>
                    <a:lstStyle/>
                    <a:p>
                      <a:r>
                        <a:rPr lang="en-US" sz="1200" dirty="0"/>
                        <a:t>26 (1.3%)</a:t>
                      </a:r>
                    </a:p>
                  </a:txBody>
                  <a:tcPr/>
                </a:tc>
                <a:tc>
                  <a:txBody>
                    <a:bodyPr/>
                    <a:lstStyle/>
                    <a:p>
                      <a:r>
                        <a:rPr lang="en-US" sz="1200" dirty="0"/>
                        <a:t>44 (1.5%)</a:t>
                      </a:r>
                    </a:p>
                  </a:txBody>
                  <a:tcPr/>
                </a:tc>
                <a:tc>
                  <a:txBody>
                    <a:bodyPr/>
                    <a:lstStyle/>
                    <a:p>
                      <a:r>
                        <a:rPr lang="en-US" sz="1200" dirty="0"/>
                        <a:t>78 (1.4%)</a:t>
                      </a:r>
                    </a:p>
                  </a:txBody>
                  <a:tcPr/>
                </a:tc>
                <a:extLst>
                  <a:ext uri="{0D108BD9-81ED-4DB2-BD59-A6C34878D82A}">
                    <a16:rowId xmlns:a16="http://schemas.microsoft.com/office/drawing/2014/main" val="1765606272"/>
                  </a:ext>
                </a:extLst>
              </a:tr>
            </a:tbl>
          </a:graphicData>
        </a:graphic>
      </p:graphicFrame>
    </p:spTree>
    <p:extLst>
      <p:ext uri="{BB962C8B-B14F-4D97-AF65-F5344CB8AC3E}">
        <p14:creationId xmlns:p14="http://schemas.microsoft.com/office/powerpoint/2010/main" val="141952992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Bear, Bull or Both Markets</a:t>
            </a:r>
          </a:p>
        </p:txBody>
      </p:sp>
      <p:sp>
        <p:nvSpPr>
          <p:cNvPr id="4" name="Slide Number Placeholder 3"/>
          <p:cNvSpPr>
            <a:spLocks noGrp="1"/>
          </p:cNvSpPr>
          <p:nvPr>
            <p:ph type="sldNum" sz="quarter" idx="12"/>
          </p:nvPr>
        </p:nvSpPr>
        <p:spPr/>
        <p:txBody>
          <a:bodyPr/>
          <a:lstStyle/>
          <a:p>
            <a:fld id="{38327683-8978-6B4B-9130-4A6A841F0549}" type="slidenum">
              <a:rPr lang="en-US" smtClean="0"/>
              <a:t>19</a:t>
            </a:fld>
            <a:endParaRPr lang="en-US" dirty="0"/>
          </a:p>
        </p:txBody>
      </p:sp>
      <p:pic>
        <p:nvPicPr>
          <p:cNvPr id="5" name="Picture 4">
            <a:extLst>
              <a:ext uri="{FF2B5EF4-FFF2-40B4-BE49-F238E27FC236}">
                <a16:creationId xmlns:a16="http://schemas.microsoft.com/office/drawing/2014/main" id="{A767474C-7B64-D74B-B53F-D9063109FA3A}"/>
              </a:ext>
            </a:extLst>
          </p:cNvPr>
          <p:cNvPicPr>
            <a:picLocks noChangeAspect="1"/>
          </p:cNvPicPr>
          <p:nvPr/>
        </p:nvPicPr>
        <p:blipFill>
          <a:blip r:embed="rId3"/>
          <a:stretch>
            <a:fillRect/>
          </a:stretch>
        </p:blipFill>
        <p:spPr>
          <a:xfrm>
            <a:off x="423722" y="2020273"/>
            <a:ext cx="3469804" cy="1630808"/>
          </a:xfrm>
          <a:prstGeom prst="rect">
            <a:avLst/>
          </a:prstGeom>
        </p:spPr>
      </p:pic>
      <p:pic>
        <p:nvPicPr>
          <p:cNvPr id="6" name="Picture 5">
            <a:extLst>
              <a:ext uri="{FF2B5EF4-FFF2-40B4-BE49-F238E27FC236}">
                <a16:creationId xmlns:a16="http://schemas.microsoft.com/office/drawing/2014/main" id="{E1AFF815-40CF-9C4E-8255-FDDAB002DB51}"/>
              </a:ext>
            </a:extLst>
          </p:cNvPr>
          <p:cNvPicPr>
            <a:picLocks noChangeAspect="1"/>
          </p:cNvPicPr>
          <p:nvPr/>
        </p:nvPicPr>
        <p:blipFill>
          <a:blip r:embed="rId4"/>
          <a:stretch>
            <a:fillRect/>
          </a:stretch>
        </p:blipFill>
        <p:spPr>
          <a:xfrm>
            <a:off x="120921" y="4177440"/>
            <a:ext cx="5995871" cy="1187861"/>
          </a:xfrm>
          <a:prstGeom prst="rect">
            <a:avLst/>
          </a:prstGeom>
        </p:spPr>
      </p:pic>
      <p:sp>
        <p:nvSpPr>
          <p:cNvPr id="3" name="Rectangle 2">
            <a:extLst>
              <a:ext uri="{FF2B5EF4-FFF2-40B4-BE49-F238E27FC236}">
                <a16:creationId xmlns:a16="http://schemas.microsoft.com/office/drawing/2014/main" id="{D60A2710-8B04-664E-8EA0-87E369C8289B}"/>
              </a:ext>
            </a:extLst>
          </p:cNvPr>
          <p:cNvSpPr/>
          <p:nvPr/>
        </p:nvSpPr>
        <p:spPr>
          <a:xfrm>
            <a:off x="2508147" y="4690972"/>
            <a:ext cx="1554480" cy="26289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ne Callout 2 (Border and Accent Bar) 7">
            <a:extLst>
              <a:ext uri="{FF2B5EF4-FFF2-40B4-BE49-F238E27FC236}">
                <a16:creationId xmlns:a16="http://schemas.microsoft.com/office/drawing/2014/main" id="{71D01E02-A07C-5E48-A3AA-C33A6B287CA4}"/>
              </a:ext>
            </a:extLst>
          </p:cNvPr>
          <p:cNvSpPr/>
          <p:nvPr/>
        </p:nvSpPr>
        <p:spPr>
          <a:xfrm>
            <a:off x="4390213" y="2282541"/>
            <a:ext cx="1131570" cy="868680"/>
          </a:xfrm>
          <a:prstGeom prst="accentBorderCallout2">
            <a:avLst>
              <a:gd name="adj1" fmla="val 18750"/>
              <a:gd name="adj2" fmla="val -8333"/>
              <a:gd name="adj3" fmla="val 18750"/>
              <a:gd name="adj4" fmla="val -16667"/>
              <a:gd name="adj5" fmla="val 44603"/>
              <a:gd name="adj6" fmla="val -853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324 scenarios each</a:t>
            </a:r>
          </a:p>
        </p:txBody>
      </p:sp>
      <p:pic>
        <p:nvPicPr>
          <p:cNvPr id="7" name="Picture 6">
            <a:extLst>
              <a:ext uri="{FF2B5EF4-FFF2-40B4-BE49-F238E27FC236}">
                <a16:creationId xmlns:a16="http://schemas.microsoft.com/office/drawing/2014/main" id="{A50A46F9-9FD9-D348-8E7D-3900FDAA57EE}"/>
              </a:ext>
            </a:extLst>
          </p:cNvPr>
          <p:cNvPicPr>
            <a:picLocks noChangeAspect="1"/>
          </p:cNvPicPr>
          <p:nvPr/>
        </p:nvPicPr>
        <p:blipFill>
          <a:blip r:embed="rId5"/>
          <a:stretch>
            <a:fillRect/>
          </a:stretch>
        </p:blipFill>
        <p:spPr>
          <a:xfrm>
            <a:off x="6189157" y="1736193"/>
            <a:ext cx="2325267" cy="1550178"/>
          </a:xfrm>
          <a:prstGeom prst="rect">
            <a:avLst/>
          </a:prstGeom>
        </p:spPr>
      </p:pic>
      <p:sp>
        <p:nvSpPr>
          <p:cNvPr id="9" name="TextBox 8">
            <a:extLst>
              <a:ext uri="{FF2B5EF4-FFF2-40B4-BE49-F238E27FC236}">
                <a16:creationId xmlns:a16="http://schemas.microsoft.com/office/drawing/2014/main" id="{C6872442-D7E3-B645-BE23-5E70EEDD8EFB}"/>
              </a:ext>
            </a:extLst>
          </p:cNvPr>
          <p:cNvSpPr txBox="1"/>
          <p:nvPr/>
        </p:nvSpPr>
        <p:spPr>
          <a:xfrm>
            <a:off x="6189208" y="1444156"/>
            <a:ext cx="2241755" cy="369332"/>
          </a:xfrm>
          <a:prstGeom prst="rect">
            <a:avLst/>
          </a:prstGeom>
          <a:noFill/>
        </p:spPr>
        <p:txBody>
          <a:bodyPr wrap="square" rtlCol="0">
            <a:spAutoFit/>
          </a:bodyPr>
          <a:lstStyle/>
          <a:p>
            <a:pPr algn="ctr"/>
            <a:r>
              <a:rPr lang="en-US" dirty="0"/>
              <a:t>Sharpe Ratio</a:t>
            </a:r>
          </a:p>
        </p:txBody>
      </p:sp>
      <p:pic>
        <p:nvPicPr>
          <p:cNvPr id="10" name="Picture 9">
            <a:extLst>
              <a:ext uri="{FF2B5EF4-FFF2-40B4-BE49-F238E27FC236}">
                <a16:creationId xmlns:a16="http://schemas.microsoft.com/office/drawing/2014/main" id="{1C26B970-413D-5F4D-B892-9B8EC5FA660C}"/>
              </a:ext>
            </a:extLst>
          </p:cNvPr>
          <p:cNvPicPr>
            <a:picLocks noChangeAspect="1"/>
          </p:cNvPicPr>
          <p:nvPr/>
        </p:nvPicPr>
        <p:blipFill>
          <a:blip r:embed="rId6"/>
          <a:stretch>
            <a:fillRect/>
          </a:stretch>
        </p:blipFill>
        <p:spPr>
          <a:xfrm>
            <a:off x="6146857" y="4108763"/>
            <a:ext cx="2614201" cy="1914382"/>
          </a:xfrm>
          <a:prstGeom prst="rect">
            <a:avLst/>
          </a:prstGeom>
        </p:spPr>
      </p:pic>
      <p:sp>
        <p:nvSpPr>
          <p:cNvPr id="11" name="TextBox 10">
            <a:extLst>
              <a:ext uri="{FF2B5EF4-FFF2-40B4-BE49-F238E27FC236}">
                <a16:creationId xmlns:a16="http://schemas.microsoft.com/office/drawing/2014/main" id="{BD486939-3C90-1E44-9CB4-C2B5E2F06764}"/>
              </a:ext>
            </a:extLst>
          </p:cNvPr>
          <p:cNvSpPr txBox="1"/>
          <p:nvPr/>
        </p:nvSpPr>
        <p:spPr>
          <a:xfrm>
            <a:off x="6070805" y="3483169"/>
            <a:ext cx="2690253" cy="584775"/>
          </a:xfrm>
          <a:prstGeom prst="rect">
            <a:avLst/>
          </a:prstGeom>
          <a:noFill/>
        </p:spPr>
        <p:txBody>
          <a:bodyPr wrap="square" rtlCol="0">
            <a:spAutoFit/>
          </a:bodyPr>
          <a:lstStyle/>
          <a:p>
            <a:pPr algn="just"/>
            <a:r>
              <a:rPr lang="en-US" sz="1600" dirty="0"/>
              <a:t>From 1928 to 2016, S&amp;P 500 annual Sharpe Ratio &lt; 3</a:t>
            </a:r>
          </a:p>
        </p:txBody>
      </p:sp>
    </p:spTree>
    <p:extLst>
      <p:ext uri="{BB962C8B-B14F-4D97-AF65-F5344CB8AC3E}">
        <p14:creationId xmlns:p14="http://schemas.microsoft.com/office/powerpoint/2010/main" val="14708209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370FF3-19CF-BC44-A5E9-08B6C5B4AC0D}"/>
              </a:ext>
            </a:extLst>
          </p:cNvPr>
          <p:cNvSpPr>
            <a:spLocks noGrp="1"/>
          </p:cNvSpPr>
          <p:nvPr>
            <p:ph type="title"/>
          </p:nvPr>
        </p:nvSpPr>
        <p:spPr>
          <a:xfrm>
            <a:off x="67733" y="365126"/>
            <a:ext cx="9076267" cy="1325563"/>
          </a:xfrm>
        </p:spPr>
        <p:txBody>
          <a:bodyPr>
            <a:normAutofit/>
          </a:bodyPr>
          <a:lstStyle/>
          <a:p>
            <a:r>
              <a:rPr lang="en-US" dirty="0"/>
              <a:t>Cryptocurrencies (Crypto)</a:t>
            </a:r>
          </a:p>
        </p:txBody>
      </p:sp>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pic>
        <p:nvPicPr>
          <p:cNvPr id="6" name="Picture 5" descr="A close up of a map&#10;&#10;Description generated with high confidence">
            <a:extLst>
              <a:ext uri="{FF2B5EF4-FFF2-40B4-BE49-F238E27FC236}">
                <a16:creationId xmlns:a16="http://schemas.microsoft.com/office/drawing/2014/main" id="{C0BBBCC4-6712-934F-966A-8B8C5388F7E2}"/>
              </a:ext>
            </a:extLst>
          </p:cNvPr>
          <p:cNvPicPr>
            <a:picLocks noChangeAspect="1"/>
          </p:cNvPicPr>
          <p:nvPr/>
        </p:nvPicPr>
        <p:blipFill rotWithShape="1">
          <a:blip r:embed="rId3"/>
          <a:srcRect l="89" t="1" r="-5402" b="1"/>
          <a:stretch/>
        </p:blipFill>
        <p:spPr>
          <a:xfrm>
            <a:off x="1461053" y="1425712"/>
            <a:ext cx="6502416" cy="4823917"/>
          </a:xfrm>
          <a:prstGeom prst="rect">
            <a:avLst/>
          </a:prstGeom>
        </p:spPr>
      </p:pic>
    </p:spTree>
    <p:extLst>
      <p:ext uri="{BB962C8B-B14F-4D97-AF65-F5344CB8AC3E}">
        <p14:creationId xmlns:p14="http://schemas.microsoft.com/office/powerpoint/2010/main" val="125591617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3" name="Content Placeholder 2"/>
          <p:cNvSpPr>
            <a:spLocks noGrp="1"/>
          </p:cNvSpPr>
          <p:nvPr>
            <p:ph idx="1"/>
          </p:nvPr>
        </p:nvSpPr>
        <p:spPr>
          <a:xfrm>
            <a:off x="628650" y="1825625"/>
            <a:ext cx="4739762" cy="4351338"/>
          </a:xfrm>
        </p:spPr>
        <p:txBody>
          <a:bodyPr>
            <a:normAutofit/>
          </a:bodyPr>
          <a:lstStyle/>
          <a:p>
            <a:r>
              <a:rPr lang="en-US" dirty="0"/>
              <a:t>Other Currencies</a:t>
            </a:r>
          </a:p>
          <a:p>
            <a:r>
              <a:rPr lang="en-US" dirty="0"/>
              <a:t>Other Technical Indicators</a:t>
            </a:r>
          </a:p>
          <a:p>
            <a:r>
              <a:rPr lang="en-US" dirty="0"/>
              <a:t>Sampling and Training</a:t>
            </a:r>
          </a:p>
        </p:txBody>
      </p:sp>
      <p:sp>
        <p:nvSpPr>
          <p:cNvPr id="4" name="Slide Number Placeholder 3"/>
          <p:cNvSpPr>
            <a:spLocks noGrp="1"/>
          </p:cNvSpPr>
          <p:nvPr>
            <p:ph type="sldNum" sz="quarter" idx="12"/>
          </p:nvPr>
        </p:nvSpPr>
        <p:spPr/>
        <p:txBody>
          <a:bodyPr/>
          <a:lstStyle/>
          <a:p>
            <a:fld id="{38327683-8978-6B4B-9130-4A6A841F0549}" type="slidenum">
              <a:rPr lang="en-US" smtClean="0"/>
              <a:t>20</a:t>
            </a:fld>
            <a:endParaRPr lang="en-US" dirty="0"/>
          </a:p>
        </p:txBody>
      </p:sp>
      <p:pic>
        <p:nvPicPr>
          <p:cNvPr id="5" name="Picture 4">
            <a:extLst>
              <a:ext uri="{FF2B5EF4-FFF2-40B4-BE49-F238E27FC236}">
                <a16:creationId xmlns:a16="http://schemas.microsoft.com/office/drawing/2014/main" id="{CA1C35F8-6965-B54C-BA59-52FE2C421C7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68412" y="1646237"/>
            <a:ext cx="3349973" cy="2555773"/>
          </a:xfrm>
          <a:prstGeom prst="rect">
            <a:avLst/>
          </a:prstGeom>
        </p:spPr>
      </p:pic>
    </p:spTree>
    <p:extLst>
      <p:ext uri="{BB962C8B-B14F-4D97-AF65-F5344CB8AC3E}">
        <p14:creationId xmlns:p14="http://schemas.microsoft.com/office/powerpoint/2010/main" val="7169702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62F662-6972-9D41-8F07-8CF06CC6D359}"/>
              </a:ext>
            </a:extLst>
          </p:cNvPr>
          <p:cNvPicPr>
            <a:picLocks noChangeAspect="1"/>
          </p:cNvPicPr>
          <p:nvPr/>
        </p:nvPicPr>
        <p:blipFill rotWithShape="1">
          <a:blip r:embed="rId3">
            <a:alphaModFix amt="29000"/>
          </a:blip>
          <a:srcRect l="734" t="15383" r="1696" b="11653"/>
          <a:stretch/>
        </p:blipFill>
        <p:spPr>
          <a:xfrm>
            <a:off x="0" y="1396181"/>
            <a:ext cx="9144000" cy="4709651"/>
          </a:xfrm>
          <a:prstGeom prst="rect">
            <a:avLst/>
          </a:prstGeom>
        </p:spPr>
      </p:pic>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pPr lvl="0"/>
            <a:r>
              <a:rPr lang="en-US" dirty="0"/>
              <a:t>Crypto market is young, volatile and risky</a:t>
            </a:r>
          </a:p>
          <a:p>
            <a:r>
              <a:rPr lang="en-US" dirty="0"/>
              <a:t>It is a new asset class that requires new tools for investors</a:t>
            </a:r>
          </a:p>
          <a:p>
            <a:pPr lvl="0"/>
            <a:r>
              <a:rPr lang="en-US" dirty="0"/>
              <a:t>With 95.5% accuracy and a standard deviation of 0.54%, the </a:t>
            </a:r>
            <a:r>
              <a:rPr lang="en-US" dirty="0" err="1"/>
              <a:t>Cryptovisor</a:t>
            </a:r>
            <a:r>
              <a:rPr lang="en-US" dirty="0"/>
              <a:t> tool can determine if an investor should buy, sell or hold Bitcoin.</a:t>
            </a:r>
          </a:p>
        </p:txBody>
      </p:sp>
      <p:sp>
        <p:nvSpPr>
          <p:cNvPr id="4" name="Slide Number Placeholder 3"/>
          <p:cNvSpPr>
            <a:spLocks noGrp="1"/>
          </p:cNvSpPr>
          <p:nvPr>
            <p:ph type="sldNum" sz="quarter" idx="12"/>
          </p:nvPr>
        </p:nvSpPr>
        <p:spPr/>
        <p:txBody>
          <a:bodyPr/>
          <a:lstStyle/>
          <a:p>
            <a:fld id="{38327683-8978-6B4B-9130-4A6A841F0549}" type="slidenum">
              <a:rPr lang="en-US" smtClean="0"/>
              <a:t>21</a:t>
            </a:fld>
            <a:endParaRPr lang="en-US" dirty="0"/>
          </a:p>
        </p:txBody>
      </p:sp>
    </p:spTree>
    <p:extLst>
      <p:ext uri="{BB962C8B-B14F-4D97-AF65-F5344CB8AC3E}">
        <p14:creationId xmlns:p14="http://schemas.microsoft.com/office/powerpoint/2010/main" val="157125065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a:t>
            </a:r>
          </a:p>
        </p:txBody>
      </p:sp>
      <p:sp>
        <p:nvSpPr>
          <p:cNvPr id="4" name="Slide Number Placeholder 3"/>
          <p:cNvSpPr>
            <a:spLocks noGrp="1"/>
          </p:cNvSpPr>
          <p:nvPr>
            <p:ph type="sldNum" sz="quarter" idx="12"/>
          </p:nvPr>
        </p:nvSpPr>
        <p:spPr/>
        <p:txBody>
          <a:bodyPr/>
          <a:lstStyle/>
          <a:p>
            <a:fld id="{38327683-8978-6B4B-9130-4A6A841F0549}" type="slidenum">
              <a:rPr lang="en-US" smtClean="0"/>
              <a:t>3</a:t>
            </a:fld>
            <a:endParaRPr lang="en-US" dirty="0"/>
          </a:p>
        </p:txBody>
      </p:sp>
      <p:pic>
        <p:nvPicPr>
          <p:cNvPr id="6" name="Picture 5">
            <a:extLst>
              <a:ext uri="{FF2B5EF4-FFF2-40B4-BE49-F238E27FC236}">
                <a16:creationId xmlns:a16="http://schemas.microsoft.com/office/drawing/2014/main" id="{C5083F20-4926-F040-8143-A91354433D0C}"/>
              </a:ext>
            </a:extLst>
          </p:cNvPr>
          <p:cNvPicPr>
            <a:picLocks noChangeAspect="1"/>
          </p:cNvPicPr>
          <p:nvPr/>
        </p:nvPicPr>
        <p:blipFill>
          <a:blip r:embed="rId3"/>
          <a:stretch>
            <a:fillRect/>
          </a:stretch>
        </p:blipFill>
        <p:spPr>
          <a:xfrm>
            <a:off x="0" y="1690689"/>
            <a:ext cx="9063343" cy="3845291"/>
          </a:xfrm>
          <a:prstGeom prst="rect">
            <a:avLst/>
          </a:prstGeom>
        </p:spPr>
      </p:pic>
      <p:cxnSp>
        <p:nvCxnSpPr>
          <p:cNvPr id="5" name="Straight Connector 4">
            <a:extLst>
              <a:ext uri="{FF2B5EF4-FFF2-40B4-BE49-F238E27FC236}">
                <a16:creationId xmlns:a16="http://schemas.microsoft.com/office/drawing/2014/main" id="{76AC2FF0-DBE0-8943-ADE2-050F2004CD4E}"/>
              </a:ext>
            </a:extLst>
          </p:cNvPr>
          <p:cNvCxnSpPr/>
          <p:nvPr/>
        </p:nvCxnSpPr>
        <p:spPr>
          <a:xfrm flipH="1">
            <a:off x="791737" y="2018371"/>
            <a:ext cx="57874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1F7D6D5-624A-C24E-9743-2716B11268BD}"/>
              </a:ext>
            </a:extLst>
          </p:cNvPr>
          <p:cNvCxnSpPr/>
          <p:nvPr/>
        </p:nvCxnSpPr>
        <p:spPr>
          <a:xfrm flipV="1">
            <a:off x="1271239" y="2040673"/>
            <a:ext cx="0" cy="9367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B9CBB6-01AC-BE4D-AA64-FE88CBC06EC5}"/>
              </a:ext>
            </a:extLst>
          </p:cNvPr>
          <p:cNvSpPr txBox="1"/>
          <p:nvPr/>
        </p:nvSpPr>
        <p:spPr>
          <a:xfrm rot="16200000">
            <a:off x="489982" y="2355135"/>
            <a:ext cx="1282390" cy="307777"/>
          </a:xfrm>
          <a:prstGeom prst="rect">
            <a:avLst/>
          </a:prstGeom>
          <a:noFill/>
        </p:spPr>
        <p:txBody>
          <a:bodyPr wrap="square" rtlCol="0">
            <a:spAutoFit/>
          </a:bodyPr>
          <a:lstStyle/>
          <a:p>
            <a:pPr algn="ctr"/>
            <a:r>
              <a:rPr lang="en-US" sz="1400" dirty="0">
                <a:solidFill>
                  <a:srgbClr val="0070C0"/>
                </a:solidFill>
              </a:rPr>
              <a:t>$19,000</a:t>
            </a:r>
          </a:p>
        </p:txBody>
      </p:sp>
    </p:spTree>
    <p:extLst>
      <p:ext uri="{BB962C8B-B14F-4D97-AF65-F5344CB8AC3E}">
        <p14:creationId xmlns:p14="http://schemas.microsoft.com/office/powerpoint/2010/main" val="1881417302"/>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Bitcoin</a:t>
            </a:r>
          </a:p>
        </p:txBody>
      </p:sp>
      <p:sp>
        <p:nvSpPr>
          <p:cNvPr id="4" name="Slide Number Placeholder 3"/>
          <p:cNvSpPr>
            <a:spLocks noGrp="1"/>
          </p:cNvSpPr>
          <p:nvPr>
            <p:ph type="sldNum" sz="quarter" idx="12"/>
          </p:nvPr>
        </p:nvSpPr>
        <p:spPr/>
        <p:txBody>
          <a:bodyPr/>
          <a:lstStyle/>
          <a:p>
            <a:fld id="{38327683-8978-6B4B-9130-4A6A841F0549}" type="slidenum">
              <a:rPr lang="en-US" smtClean="0"/>
              <a:t>4</a:t>
            </a:fld>
            <a:endParaRPr lang="en-US" dirty="0"/>
          </a:p>
        </p:txBody>
      </p:sp>
      <p:pic>
        <p:nvPicPr>
          <p:cNvPr id="7" name="Picture 6">
            <a:extLst>
              <a:ext uri="{FF2B5EF4-FFF2-40B4-BE49-F238E27FC236}">
                <a16:creationId xmlns:a16="http://schemas.microsoft.com/office/drawing/2014/main" id="{6567E141-911F-8548-A521-205D21FCB889}"/>
              </a:ext>
            </a:extLst>
          </p:cNvPr>
          <p:cNvPicPr>
            <a:picLocks noChangeAspect="1"/>
          </p:cNvPicPr>
          <p:nvPr/>
        </p:nvPicPr>
        <p:blipFill>
          <a:blip r:embed="rId3"/>
          <a:stretch>
            <a:fillRect/>
          </a:stretch>
        </p:blipFill>
        <p:spPr>
          <a:xfrm>
            <a:off x="111512" y="1460810"/>
            <a:ext cx="8912434" cy="4499329"/>
          </a:xfrm>
          <a:prstGeom prst="rect">
            <a:avLst/>
          </a:prstGeom>
        </p:spPr>
      </p:pic>
      <p:cxnSp>
        <p:nvCxnSpPr>
          <p:cNvPr id="13" name="Straight Connector 12">
            <a:extLst>
              <a:ext uri="{FF2B5EF4-FFF2-40B4-BE49-F238E27FC236}">
                <a16:creationId xmlns:a16="http://schemas.microsoft.com/office/drawing/2014/main" id="{B153C4F4-47B0-D64E-B3B6-B6B38504A764}"/>
              </a:ext>
            </a:extLst>
          </p:cNvPr>
          <p:cNvCxnSpPr/>
          <p:nvPr/>
        </p:nvCxnSpPr>
        <p:spPr>
          <a:xfrm flipH="1">
            <a:off x="4538546" y="3166946"/>
            <a:ext cx="397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4BEE7D-9170-0148-89D0-4CB2CAECDEC9}"/>
              </a:ext>
            </a:extLst>
          </p:cNvPr>
          <p:cNvCxnSpPr/>
          <p:nvPr/>
        </p:nvCxnSpPr>
        <p:spPr>
          <a:xfrm flipH="1">
            <a:off x="2360341" y="1653519"/>
            <a:ext cx="39768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DD14A1-1CF8-EA4E-8227-C39C6FADA685}"/>
              </a:ext>
            </a:extLst>
          </p:cNvPr>
          <p:cNvCxnSpPr/>
          <p:nvPr/>
        </p:nvCxnSpPr>
        <p:spPr>
          <a:xfrm flipV="1">
            <a:off x="5698273" y="1657236"/>
            <a:ext cx="0" cy="147625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26F615-3C27-7143-8E17-EF9DEF349391}"/>
              </a:ext>
            </a:extLst>
          </p:cNvPr>
          <p:cNvSpPr txBox="1"/>
          <p:nvPr/>
        </p:nvSpPr>
        <p:spPr>
          <a:xfrm rot="16200000">
            <a:off x="4834361" y="2224972"/>
            <a:ext cx="1437899" cy="369332"/>
          </a:xfrm>
          <a:prstGeom prst="rect">
            <a:avLst/>
          </a:prstGeom>
          <a:noFill/>
        </p:spPr>
        <p:txBody>
          <a:bodyPr wrap="square" rtlCol="0">
            <a:spAutoFit/>
          </a:bodyPr>
          <a:lstStyle/>
          <a:p>
            <a:pPr algn="ctr"/>
            <a:r>
              <a:rPr lang="en-US" dirty="0">
                <a:solidFill>
                  <a:srgbClr val="0070C0"/>
                </a:solidFill>
              </a:rPr>
              <a:t>30%</a:t>
            </a:r>
          </a:p>
        </p:txBody>
      </p:sp>
    </p:spTree>
    <p:extLst>
      <p:ext uri="{BB962C8B-B14F-4D97-AF65-F5344CB8AC3E}">
        <p14:creationId xmlns:p14="http://schemas.microsoft.com/office/powerpoint/2010/main" val="41036806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Commodity?</a:t>
            </a:r>
          </a:p>
        </p:txBody>
      </p:sp>
      <p:sp>
        <p:nvSpPr>
          <p:cNvPr id="4" name="Slide Number Placeholder 3"/>
          <p:cNvSpPr>
            <a:spLocks noGrp="1"/>
          </p:cNvSpPr>
          <p:nvPr>
            <p:ph type="sldNum" sz="quarter" idx="12"/>
          </p:nvPr>
        </p:nvSpPr>
        <p:spPr/>
        <p:txBody>
          <a:bodyPr/>
          <a:lstStyle/>
          <a:p>
            <a:fld id="{38327683-8978-6B4B-9130-4A6A841F0549}" type="slidenum">
              <a:rPr lang="en-US" smtClean="0"/>
              <a:t>5</a:t>
            </a:fld>
            <a:endParaRPr lang="en-US" dirty="0"/>
          </a:p>
        </p:txBody>
      </p:sp>
      <p:pic>
        <p:nvPicPr>
          <p:cNvPr id="5" name="Content Placeholder 7" descr="A close up of a map&#10;&#10;Description generated with high confidence">
            <a:extLst>
              <a:ext uri="{FF2B5EF4-FFF2-40B4-BE49-F238E27FC236}">
                <a16:creationId xmlns:a16="http://schemas.microsoft.com/office/drawing/2014/main" id="{A62CE796-7C2C-8D42-B11F-0D8C72512D1B}"/>
              </a:ext>
            </a:extLst>
          </p:cNvPr>
          <p:cNvPicPr>
            <a:picLocks noChangeAspect="1"/>
          </p:cNvPicPr>
          <p:nvPr/>
        </p:nvPicPr>
        <p:blipFill>
          <a:blip r:embed="rId3"/>
          <a:stretch>
            <a:fillRect/>
          </a:stretch>
        </p:blipFill>
        <p:spPr>
          <a:xfrm>
            <a:off x="1466888" y="1526461"/>
            <a:ext cx="5802592" cy="46420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picture containing wall&#10;&#10;Description generated with high confidence">
            <a:extLst>
              <a:ext uri="{FF2B5EF4-FFF2-40B4-BE49-F238E27FC236}">
                <a16:creationId xmlns:a16="http://schemas.microsoft.com/office/drawing/2014/main" id="{325F9590-A59E-CC49-8338-712F07C6513F}"/>
              </a:ext>
            </a:extLst>
          </p:cNvPr>
          <p:cNvPicPr>
            <a:picLocks noChangeAspect="1"/>
          </p:cNvPicPr>
          <p:nvPr/>
        </p:nvPicPr>
        <p:blipFill rotWithShape="1">
          <a:blip r:embed="rId4"/>
          <a:srcRect l="-2035" t="-8652" r="-2035" b="-8652"/>
          <a:stretch/>
        </p:blipFill>
        <p:spPr>
          <a:xfrm>
            <a:off x="628650" y="4215161"/>
            <a:ext cx="4293779" cy="19533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75316382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Fiat?</a:t>
            </a:r>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pic>
        <p:nvPicPr>
          <p:cNvPr id="5" name="Content Placeholder 5" descr="A picture containing text, map&#10;&#10;Description generated with high confidence">
            <a:extLst>
              <a:ext uri="{FF2B5EF4-FFF2-40B4-BE49-F238E27FC236}">
                <a16:creationId xmlns:a16="http://schemas.microsoft.com/office/drawing/2014/main" id="{931118ED-8720-6C41-82A7-3543F7CFE5D5}"/>
              </a:ext>
            </a:extLst>
          </p:cNvPr>
          <p:cNvPicPr>
            <a:picLocks noChangeAspect="1"/>
          </p:cNvPicPr>
          <p:nvPr/>
        </p:nvPicPr>
        <p:blipFill>
          <a:blip r:embed="rId3"/>
          <a:stretch>
            <a:fillRect/>
          </a:stretch>
        </p:blipFill>
        <p:spPr>
          <a:xfrm>
            <a:off x="2105297" y="1357748"/>
            <a:ext cx="5907133" cy="47257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descr="A picture containing road, indoor&#10;&#10;Description generated with high confidence">
            <a:extLst>
              <a:ext uri="{FF2B5EF4-FFF2-40B4-BE49-F238E27FC236}">
                <a16:creationId xmlns:a16="http://schemas.microsoft.com/office/drawing/2014/main" id="{0A71A789-9633-D046-BAF7-456EF9CAF0F9}"/>
              </a:ext>
            </a:extLst>
          </p:cNvPr>
          <p:cNvPicPr>
            <a:picLocks noChangeAspect="1"/>
          </p:cNvPicPr>
          <p:nvPr/>
        </p:nvPicPr>
        <p:blipFill rotWithShape="1">
          <a:blip r:embed="rId4"/>
          <a:srcRect l="-3142" t="-6884" r="-3142" b="-6884"/>
          <a:stretch/>
        </p:blipFill>
        <p:spPr>
          <a:xfrm>
            <a:off x="532027" y="4572479"/>
            <a:ext cx="4984658" cy="16474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Rectangle 2">
            <a:extLst>
              <a:ext uri="{FF2B5EF4-FFF2-40B4-BE49-F238E27FC236}">
                <a16:creationId xmlns:a16="http://schemas.microsoft.com/office/drawing/2014/main" id="{CB3214EE-EA91-3C4D-9111-01B753C0DA87}"/>
              </a:ext>
            </a:extLst>
          </p:cNvPr>
          <p:cNvSpPr/>
          <p:nvPr/>
        </p:nvSpPr>
        <p:spPr>
          <a:xfrm>
            <a:off x="628650" y="4660490"/>
            <a:ext cx="4779092" cy="85540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582497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Volatile?</a:t>
            </a:r>
          </a:p>
        </p:txBody>
      </p:sp>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pic>
        <p:nvPicPr>
          <p:cNvPr id="5" name="Picture 4">
            <a:extLst>
              <a:ext uri="{FF2B5EF4-FFF2-40B4-BE49-F238E27FC236}">
                <a16:creationId xmlns:a16="http://schemas.microsoft.com/office/drawing/2014/main" id="{C62BE110-0612-7042-8414-EC6EC625E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347" y="1870615"/>
            <a:ext cx="6276869" cy="3796204"/>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8443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Investing in Crypto</a:t>
            </a:r>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dirty="0"/>
          </a:p>
        </p:txBody>
      </p:sp>
      <p:pic>
        <p:nvPicPr>
          <p:cNvPr id="5" name="Picture 4">
            <a:extLst>
              <a:ext uri="{FF2B5EF4-FFF2-40B4-BE49-F238E27FC236}">
                <a16:creationId xmlns:a16="http://schemas.microsoft.com/office/drawing/2014/main" id="{9871D293-2718-3C49-9463-8F032FB77621}"/>
              </a:ext>
            </a:extLst>
          </p:cNvPr>
          <p:cNvPicPr>
            <a:picLocks noChangeAspect="1"/>
          </p:cNvPicPr>
          <p:nvPr/>
        </p:nvPicPr>
        <p:blipFill rotWithShape="1">
          <a:blip r:embed="rId3"/>
          <a:srcRect t="9838" r="5978" b="3517"/>
          <a:stretch/>
        </p:blipFill>
        <p:spPr>
          <a:xfrm>
            <a:off x="554782" y="1330601"/>
            <a:ext cx="8171774" cy="4789699"/>
          </a:xfrm>
          <a:prstGeom prst="rect">
            <a:avLst/>
          </a:prstGeom>
        </p:spPr>
      </p:pic>
    </p:spTree>
    <p:extLst>
      <p:ext uri="{BB962C8B-B14F-4D97-AF65-F5344CB8AC3E}">
        <p14:creationId xmlns:p14="http://schemas.microsoft.com/office/powerpoint/2010/main" val="27362362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Tools</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dirty="0"/>
          </a:p>
        </p:txBody>
      </p:sp>
      <p:pic>
        <p:nvPicPr>
          <p:cNvPr id="5" name="Picture 4">
            <a:extLst>
              <a:ext uri="{FF2B5EF4-FFF2-40B4-BE49-F238E27FC236}">
                <a16:creationId xmlns:a16="http://schemas.microsoft.com/office/drawing/2014/main" id="{653E321A-9CB0-7D4B-BFA4-E461B8A6942E}"/>
              </a:ext>
            </a:extLst>
          </p:cNvPr>
          <p:cNvPicPr>
            <a:picLocks noChangeAspect="1"/>
          </p:cNvPicPr>
          <p:nvPr/>
        </p:nvPicPr>
        <p:blipFill rotWithShape="1">
          <a:blip r:embed="rId3"/>
          <a:srcRect t="9838" r="5978" b="3517"/>
          <a:stretch/>
        </p:blipFill>
        <p:spPr>
          <a:xfrm>
            <a:off x="305349" y="1522720"/>
            <a:ext cx="3009351" cy="1763863"/>
          </a:xfrm>
          <a:prstGeom prst="rect">
            <a:avLst/>
          </a:prstGeom>
        </p:spPr>
      </p:pic>
      <p:pic>
        <p:nvPicPr>
          <p:cNvPr id="6" name="Picture 5">
            <a:extLst>
              <a:ext uri="{FF2B5EF4-FFF2-40B4-BE49-F238E27FC236}">
                <a16:creationId xmlns:a16="http://schemas.microsoft.com/office/drawing/2014/main" id="{5938B80B-2E18-1B4C-8450-9BDC852274E7}"/>
              </a:ext>
            </a:extLst>
          </p:cNvPr>
          <p:cNvPicPr>
            <a:picLocks noChangeAspect="1"/>
          </p:cNvPicPr>
          <p:nvPr/>
        </p:nvPicPr>
        <p:blipFill>
          <a:blip r:embed="rId4"/>
          <a:stretch>
            <a:fillRect/>
          </a:stretch>
        </p:blipFill>
        <p:spPr>
          <a:xfrm>
            <a:off x="3314700" y="1394361"/>
            <a:ext cx="4539544" cy="2020580"/>
          </a:xfrm>
          <a:prstGeom prst="rect">
            <a:avLst/>
          </a:prstGeom>
        </p:spPr>
      </p:pic>
      <p:pic>
        <p:nvPicPr>
          <p:cNvPr id="7" name="Picture 6">
            <a:extLst>
              <a:ext uri="{FF2B5EF4-FFF2-40B4-BE49-F238E27FC236}">
                <a16:creationId xmlns:a16="http://schemas.microsoft.com/office/drawing/2014/main" id="{0C7A7A54-E729-C043-B6E2-735FAA423BA9}"/>
              </a:ext>
            </a:extLst>
          </p:cNvPr>
          <p:cNvPicPr>
            <a:picLocks noChangeAspect="1"/>
          </p:cNvPicPr>
          <p:nvPr/>
        </p:nvPicPr>
        <p:blipFill>
          <a:blip r:embed="rId5"/>
          <a:stretch>
            <a:fillRect/>
          </a:stretch>
        </p:blipFill>
        <p:spPr>
          <a:xfrm>
            <a:off x="305349" y="3477314"/>
            <a:ext cx="3837086" cy="2190442"/>
          </a:xfrm>
          <a:prstGeom prst="rect">
            <a:avLst/>
          </a:prstGeom>
        </p:spPr>
      </p:pic>
      <p:pic>
        <p:nvPicPr>
          <p:cNvPr id="8" name="Picture 7">
            <a:extLst>
              <a:ext uri="{FF2B5EF4-FFF2-40B4-BE49-F238E27FC236}">
                <a16:creationId xmlns:a16="http://schemas.microsoft.com/office/drawing/2014/main" id="{CF54DFD6-A252-9F41-B74D-E5879D2E183D}"/>
              </a:ext>
            </a:extLst>
          </p:cNvPr>
          <p:cNvPicPr>
            <a:picLocks noChangeAspect="1"/>
          </p:cNvPicPr>
          <p:nvPr/>
        </p:nvPicPr>
        <p:blipFill>
          <a:blip r:embed="rId6"/>
          <a:stretch>
            <a:fillRect/>
          </a:stretch>
        </p:blipFill>
        <p:spPr>
          <a:xfrm>
            <a:off x="3958998" y="2790670"/>
            <a:ext cx="3334202" cy="2296572"/>
          </a:xfrm>
          <a:prstGeom prst="rect">
            <a:avLst/>
          </a:prstGeom>
        </p:spPr>
      </p:pic>
      <p:pic>
        <p:nvPicPr>
          <p:cNvPr id="9" name="Picture 8">
            <a:extLst>
              <a:ext uri="{FF2B5EF4-FFF2-40B4-BE49-F238E27FC236}">
                <a16:creationId xmlns:a16="http://schemas.microsoft.com/office/drawing/2014/main" id="{C2A365DD-9244-4044-880B-EDF5265FC4D9}"/>
              </a:ext>
            </a:extLst>
          </p:cNvPr>
          <p:cNvPicPr>
            <a:picLocks noChangeAspect="1"/>
          </p:cNvPicPr>
          <p:nvPr/>
        </p:nvPicPr>
        <p:blipFill>
          <a:blip r:embed="rId7"/>
          <a:stretch>
            <a:fillRect/>
          </a:stretch>
        </p:blipFill>
        <p:spPr>
          <a:xfrm>
            <a:off x="4066235" y="4482657"/>
            <a:ext cx="4622799" cy="1422914"/>
          </a:xfrm>
          <a:prstGeom prst="rect">
            <a:avLst/>
          </a:prstGeom>
        </p:spPr>
      </p:pic>
      <p:pic>
        <p:nvPicPr>
          <p:cNvPr id="10" name="Picture 9">
            <a:extLst>
              <a:ext uri="{FF2B5EF4-FFF2-40B4-BE49-F238E27FC236}">
                <a16:creationId xmlns:a16="http://schemas.microsoft.com/office/drawing/2014/main" id="{5E12E710-3BE4-954F-971C-BDC175B79EAA}"/>
              </a:ext>
            </a:extLst>
          </p:cNvPr>
          <p:cNvPicPr>
            <a:picLocks noChangeAspect="1"/>
          </p:cNvPicPr>
          <p:nvPr/>
        </p:nvPicPr>
        <p:blipFill>
          <a:blip r:embed="rId8"/>
          <a:stretch>
            <a:fillRect/>
          </a:stretch>
        </p:blipFill>
        <p:spPr>
          <a:xfrm>
            <a:off x="7096706" y="2851848"/>
            <a:ext cx="1592328" cy="1592328"/>
          </a:xfrm>
          <a:prstGeom prst="rect">
            <a:avLst/>
          </a:prstGeom>
        </p:spPr>
      </p:pic>
    </p:spTree>
    <p:extLst>
      <p:ext uri="{BB962C8B-B14F-4D97-AF65-F5344CB8AC3E}">
        <p14:creationId xmlns:p14="http://schemas.microsoft.com/office/powerpoint/2010/main" val="202371625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686</TotalTime>
  <Words>2049</Words>
  <Application>Microsoft Macintosh PowerPoint</Application>
  <PresentationFormat>On-screen Show (4:3)</PresentationFormat>
  <Paragraphs>190</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ＭＳ Ｐゴシック</vt:lpstr>
      <vt:lpstr>Arial</vt:lpstr>
      <vt:lpstr>Calibri</vt:lpstr>
      <vt:lpstr>Calibri Light</vt:lpstr>
      <vt:lpstr>Office Theme</vt:lpstr>
      <vt:lpstr>Cryptovisor: A Cryptocurrency Advisor Tool</vt:lpstr>
      <vt:lpstr>Cryptocurrencies (Crypto)</vt:lpstr>
      <vt:lpstr>Market</vt:lpstr>
      <vt:lpstr>Bitcoin</vt:lpstr>
      <vt:lpstr>Commodity?</vt:lpstr>
      <vt:lpstr>Fiat?</vt:lpstr>
      <vt:lpstr>Volatile?</vt:lpstr>
      <vt:lpstr>Investing in Crypto</vt:lpstr>
      <vt:lpstr>Investment Tools</vt:lpstr>
      <vt:lpstr>Cryptovisor</vt:lpstr>
      <vt:lpstr>Cryptovisor</vt:lpstr>
      <vt:lpstr>Trading Strategy</vt:lpstr>
      <vt:lpstr>Labeler</vt:lpstr>
      <vt:lpstr>Labeler</vt:lpstr>
      <vt:lpstr>Labeler</vt:lpstr>
      <vt:lpstr>Modeler</vt:lpstr>
      <vt:lpstr>Modeler</vt:lpstr>
      <vt:lpstr>Bear, Bull or Both Markets</vt:lpstr>
      <vt:lpstr>Bear, Bull or Both Markets</vt:lpstr>
      <vt:lpstr>Future Work</vt:lpstr>
      <vt:lpstr>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Engels</dc:creator>
  <cp:lastModifiedBy>matt baldree</cp:lastModifiedBy>
  <cp:revision>53</cp:revision>
  <cp:lastPrinted>2018-04-22T20:07:35Z</cp:lastPrinted>
  <dcterms:created xsi:type="dcterms:W3CDTF">2017-03-18T16:30:52Z</dcterms:created>
  <dcterms:modified xsi:type="dcterms:W3CDTF">2018-04-24T17:12:10Z</dcterms:modified>
</cp:coreProperties>
</file>